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5"/>
  </p:handoutMasterIdLst>
  <p:sldIdLst>
    <p:sldId id="256" r:id="rId2"/>
    <p:sldId id="272" r:id="rId3"/>
    <p:sldId id="302" r:id="rId4"/>
    <p:sldId id="289" r:id="rId5"/>
    <p:sldId id="303" r:id="rId6"/>
    <p:sldId id="300" r:id="rId7"/>
    <p:sldId id="293" r:id="rId8"/>
    <p:sldId id="277" r:id="rId9"/>
    <p:sldId id="291" r:id="rId10"/>
    <p:sldId id="294" r:id="rId11"/>
    <p:sldId id="295" r:id="rId12"/>
    <p:sldId id="296" r:id="rId13"/>
    <p:sldId id="297" r:id="rId14"/>
    <p:sldId id="298" r:id="rId15"/>
    <p:sldId id="283" r:id="rId16"/>
    <p:sldId id="299" r:id="rId17"/>
    <p:sldId id="284" r:id="rId18"/>
    <p:sldId id="285" r:id="rId19"/>
    <p:sldId id="286" r:id="rId20"/>
    <p:sldId id="287" r:id="rId21"/>
    <p:sldId id="288" r:id="rId22"/>
    <p:sldId id="257" r:id="rId23"/>
    <p:sldId id="259" r:id="rId24"/>
    <p:sldId id="260" r:id="rId25"/>
    <p:sldId id="261" r:id="rId26"/>
    <p:sldId id="262" r:id="rId27"/>
    <p:sldId id="263" r:id="rId28"/>
    <p:sldId id="264" r:id="rId29"/>
    <p:sldId id="270" r:id="rId30"/>
    <p:sldId id="268" r:id="rId31"/>
    <p:sldId id="269" r:id="rId32"/>
    <p:sldId id="266" r:id="rId33"/>
    <p:sldId id="267" r:id="rId34"/>
  </p:sldIdLst>
  <p:sldSz cx="9144000" cy="6858000" type="screen4x3"/>
  <p:notesSz cx="6797675" cy="9928225"/>
  <p:defaultTextStyle>
    <a:defPPr>
      <a:defRPr lang="en-GB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ECFF"/>
    <a:srgbClr val="FFFF00"/>
    <a:srgbClr val="008000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4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18" y="-9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93888" y="57150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/>
              <a:t>Methods - Summary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38A1F0-6548-43A4-BB63-0B27567C0A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7001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2318E7-3E3F-466D-B809-CBF35AA0DC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425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985B5-23DD-4476-8D0D-8D32FA7A34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681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08D5A-60FF-4E30-985D-B2E5D70B41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804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85B62-A744-4BB2-A1BA-A09AA954ED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83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84600-4FEB-46FD-8E69-860D11890C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634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C908D-9389-4696-8B13-F23D3C72E6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757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FD108-5285-4014-B798-CB347CDCEF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487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598E0-A41C-41E1-B48A-3F34703C10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851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EDC46-776D-4433-88AD-5424E0FE45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808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71A18-23E5-42FF-98D3-96D2776A2D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803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C37E9A-5819-421E-A938-8B95E0C8B0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657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fld id="{F4F9DF04-94A6-416C-8577-4E805F9EA40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4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Font typeface="Arial" pitchFamily="34" charset="0"/>
        <a:defRPr sz="2000" b="1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dirty="0">
                <a:ea typeface="+mj-ea"/>
              </a:rPr>
              <a:t>Methods in Java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i="1" dirty="0">
                <a:ea typeface="+mn-ea"/>
              </a:rPr>
              <a:t>Methods &amp; Parameters</a:t>
            </a:r>
            <a:endParaRPr lang="en-GB" i="1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7078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Example void methods</a:t>
            </a:r>
            <a:endParaRPr lang="en-GB" dirty="0">
              <a:ea typeface="+mj-ea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772400" cy="23241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0" hangingPunct="0">
              <a:spcBef>
                <a:spcPts val="600"/>
              </a:spcBef>
              <a:defRPr/>
            </a:pPr>
            <a:r>
              <a:rPr lang="en-GB" dirty="0" smtClean="0"/>
              <a:t>static </a:t>
            </a:r>
            <a:r>
              <a:rPr lang="en-GB" dirty="0" smtClean="0">
                <a:solidFill>
                  <a:srgbClr val="CC3300"/>
                </a:solidFill>
              </a:rPr>
              <a:t>void</a:t>
            </a:r>
            <a:r>
              <a:rPr lang="en-GB" dirty="0" smtClean="0"/>
              <a:t> </a:t>
            </a:r>
            <a:r>
              <a:rPr lang="en-US" dirty="0" smtClean="0"/>
              <a:t>void</a:t>
            </a:r>
            <a:r>
              <a:rPr lang="en-GB" dirty="0" smtClean="0"/>
              <a:t>Method</a:t>
            </a:r>
            <a:r>
              <a:rPr lang="en-US" dirty="0" smtClean="0"/>
              <a:t>1</a:t>
            </a:r>
            <a:r>
              <a:rPr lang="en-GB" dirty="0" smtClean="0"/>
              <a:t> (</a:t>
            </a:r>
            <a:r>
              <a:rPr lang="en-US" dirty="0" smtClean="0"/>
              <a:t> </a:t>
            </a:r>
            <a:r>
              <a:rPr lang="en-GB" dirty="0" smtClean="0"/>
              <a:t>) {</a:t>
            </a:r>
          </a:p>
          <a:p>
            <a:pPr algn="l" eaLnBrk="0" hangingPunct="0">
              <a:spcBef>
                <a:spcPts val="600"/>
              </a:spcBef>
              <a:defRPr/>
            </a:pPr>
            <a:r>
              <a:rPr lang="en-GB" dirty="0" smtClean="0"/>
              <a:t>	</a:t>
            </a:r>
          </a:p>
          <a:p>
            <a:pPr algn="l" eaLnBrk="0" hangingPunct="0">
              <a:spcBef>
                <a:spcPts val="600"/>
              </a:spcBef>
              <a:defRPr/>
            </a:pPr>
            <a:r>
              <a:rPr lang="en-GB" dirty="0" smtClean="0"/>
              <a:t>  </a:t>
            </a:r>
            <a:r>
              <a:rPr lang="en-GB" dirty="0" smtClean="0">
                <a:solidFill>
                  <a:srgbClr val="006600"/>
                </a:solidFill>
              </a:rPr>
              <a:t>//	Method </a:t>
            </a:r>
            <a:r>
              <a:rPr lang="en-US" dirty="0" smtClean="0">
                <a:solidFill>
                  <a:srgbClr val="006600"/>
                </a:solidFill>
              </a:rPr>
              <a:t>that needs no additional information to work</a:t>
            </a:r>
            <a:endParaRPr lang="en-GB" dirty="0" smtClean="0"/>
          </a:p>
          <a:p>
            <a:pPr algn="l" eaLnBrk="0" hangingPunct="0">
              <a:spcBef>
                <a:spcPts val="600"/>
              </a:spcBef>
              <a:defRPr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006600"/>
                </a:solidFill>
              </a:rPr>
              <a:t>//	WHY??  Answer: EMPTY SIGNATURE</a:t>
            </a:r>
            <a:r>
              <a:rPr lang="en-GB" dirty="0" smtClean="0"/>
              <a:t>	</a:t>
            </a:r>
          </a:p>
          <a:p>
            <a:pPr algn="l" eaLnBrk="0" hangingPunct="0">
              <a:spcBef>
                <a:spcPts val="600"/>
              </a:spcBef>
              <a:defRPr/>
            </a:pPr>
            <a:endParaRPr lang="en-GB" dirty="0" smtClean="0"/>
          </a:p>
          <a:p>
            <a:pPr algn="l" eaLnBrk="0" hangingPunct="0">
              <a:spcBef>
                <a:spcPts val="600"/>
              </a:spcBef>
              <a:defRPr/>
            </a:pPr>
            <a:r>
              <a:rPr lang="en-GB" dirty="0" smtClean="0"/>
              <a:t>}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4365625"/>
            <a:ext cx="7772400" cy="23225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altLang="en-US" sz="2000" b="1" dirty="0">
                <a:latin typeface="Arial" pitchFamily="34" charset="0"/>
              </a:rPr>
              <a:t>static </a:t>
            </a:r>
            <a:r>
              <a:rPr lang="en-GB" altLang="en-US" sz="2000" b="1" dirty="0">
                <a:solidFill>
                  <a:srgbClr val="CC3300"/>
                </a:solidFill>
                <a:latin typeface="Arial" pitchFamily="34" charset="0"/>
              </a:rPr>
              <a:t>void</a:t>
            </a:r>
            <a:r>
              <a:rPr lang="en-GB" altLang="en-US" sz="2000" b="1" dirty="0">
                <a:latin typeface="Arial" pitchFamily="34" charset="0"/>
              </a:rPr>
              <a:t> </a:t>
            </a:r>
            <a:r>
              <a:rPr lang="en-US" altLang="en-US" sz="2000" b="1" dirty="0">
                <a:latin typeface="Arial" pitchFamily="34" charset="0"/>
              </a:rPr>
              <a:t>void</a:t>
            </a:r>
            <a:r>
              <a:rPr lang="en-GB" altLang="en-US" sz="2000" b="1" dirty="0">
                <a:latin typeface="Arial" pitchFamily="34" charset="0"/>
              </a:rPr>
              <a:t>Method</a:t>
            </a:r>
            <a:r>
              <a:rPr lang="en-US" altLang="en-US" sz="2000" b="1" dirty="0">
                <a:latin typeface="Arial" pitchFamily="34" charset="0"/>
              </a:rPr>
              <a:t>2</a:t>
            </a:r>
            <a:r>
              <a:rPr lang="en-GB" altLang="en-US" sz="2000" b="1" dirty="0">
                <a:latin typeface="Arial" pitchFamily="34" charset="0"/>
              </a:rPr>
              <a:t> (</a:t>
            </a:r>
            <a:r>
              <a:rPr lang="en-GB" altLang="en-US" sz="2000" b="1" dirty="0" err="1">
                <a:latin typeface="Arial" pitchFamily="34" charset="0"/>
              </a:rPr>
              <a:t>int</a:t>
            </a:r>
            <a:r>
              <a:rPr lang="en-GB" altLang="en-US" sz="2000" b="1" dirty="0">
                <a:latin typeface="Arial" pitchFamily="34" charset="0"/>
              </a:rPr>
              <a:t> </a:t>
            </a:r>
            <a:r>
              <a:rPr lang="en-GB" altLang="en-US" sz="2000" b="1" dirty="0" err="1">
                <a:latin typeface="Arial" pitchFamily="34" charset="0"/>
              </a:rPr>
              <a:t>pNum</a:t>
            </a:r>
            <a:r>
              <a:rPr lang="en-GB" altLang="en-US" sz="2000" b="1" dirty="0">
                <a:latin typeface="Arial" pitchFamily="34" charset="0"/>
              </a:rPr>
              <a:t>) {</a:t>
            </a:r>
          </a:p>
          <a:p>
            <a:pPr algn="l">
              <a:spcBef>
                <a:spcPts val="600"/>
              </a:spcBef>
            </a:pPr>
            <a:r>
              <a:rPr lang="en-GB" altLang="en-US" sz="2000" b="1" dirty="0">
                <a:latin typeface="Arial" pitchFamily="34" charset="0"/>
              </a:rPr>
              <a:t>	</a:t>
            </a:r>
          </a:p>
          <a:p>
            <a:pPr algn="l">
              <a:spcBef>
                <a:spcPts val="600"/>
              </a:spcBef>
            </a:pPr>
            <a:r>
              <a:rPr lang="en-GB" altLang="en-US" sz="2000" b="1" dirty="0">
                <a:latin typeface="Arial" pitchFamily="34" charset="0"/>
              </a:rPr>
              <a:t> 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//	Method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that requires some additional information to </a:t>
            </a:r>
          </a:p>
          <a:p>
            <a:pPr algn="l">
              <a:spcBef>
                <a:spcPts val="600"/>
              </a:spcBef>
            </a:pP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 //	work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– in this case a single </a:t>
            </a:r>
            <a:r>
              <a:rPr lang="en-US" altLang="en-US" sz="2000" b="1" dirty="0" err="1">
                <a:solidFill>
                  <a:srgbClr val="006600"/>
                </a:solidFill>
                <a:latin typeface="Arial" pitchFamily="34" charset="0"/>
              </a:rPr>
              <a:t>int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value </a:t>
            </a:r>
            <a:r>
              <a:rPr lang="en-GB" altLang="en-US" sz="2000" b="1" dirty="0">
                <a:latin typeface="Arial" pitchFamily="34" charset="0"/>
              </a:rPr>
              <a:t>	</a:t>
            </a:r>
          </a:p>
          <a:p>
            <a:pPr algn="l">
              <a:spcBef>
                <a:spcPts val="600"/>
              </a:spcBef>
            </a:pPr>
            <a:endParaRPr lang="en-GB" altLang="en-US" sz="2000" b="1" dirty="0">
              <a:latin typeface="Arial" pitchFamily="34" charset="0"/>
            </a:endParaRPr>
          </a:p>
          <a:p>
            <a:pPr algn="l">
              <a:spcBef>
                <a:spcPts val="600"/>
              </a:spcBef>
            </a:pPr>
            <a:r>
              <a:rPr lang="en-GB" altLang="en-US" sz="2000" b="1" dirty="0" smtClean="0">
                <a:latin typeface="Arial" pitchFamily="34" charset="0"/>
              </a:rPr>
              <a:t>}</a:t>
            </a:r>
            <a:endParaRPr lang="en-GB" altLang="en-US" sz="20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6295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More Example void Methods</a:t>
            </a:r>
            <a:endParaRPr lang="en-GB" dirty="0">
              <a:ea typeface="+mj-ea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42950" y="1916113"/>
            <a:ext cx="7772400" cy="1939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altLang="en-US" sz="2000" b="1" dirty="0">
                <a:latin typeface="Arial" pitchFamily="34" charset="0"/>
              </a:rPr>
              <a:t>static </a:t>
            </a:r>
            <a:r>
              <a:rPr lang="en-GB" altLang="en-US" sz="2000" b="1" dirty="0">
                <a:solidFill>
                  <a:srgbClr val="CC3300"/>
                </a:solidFill>
                <a:latin typeface="Arial" pitchFamily="34" charset="0"/>
              </a:rPr>
              <a:t>void</a:t>
            </a:r>
            <a:r>
              <a:rPr lang="en-GB" altLang="en-US" sz="2000" b="1" dirty="0">
                <a:latin typeface="Arial" pitchFamily="34" charset="0"/>
              </a:rPr>
              <a:t> </a:t>
            </a:r>
            <a:r>
              <a:rPr lang="en-US" altLang="en-US" sz="2000" b="1" dirty="0">
                <a:latin typeface="Arial" pitchFamily="34" charset="0"/>
              </a:rPr>
              <a:t>void</a:t>
            </a:r>
            <a:r>
              <a:rPr lang="en-GB" altLang="en-US" sz="2000" b="1" dirty="0">
                <a:latin typeface="Arial" pitchFamily="34" charset="0"/>
              </a:rPr>
              <a:t>Method</a:t>
            </a:r>
            <a:r>
              <a:rPr lang="en-US" altLang="en-US" sz="2000" b="1" dirty="0">
                <a:latin typeface="Arial" pitchFamily="34" charset="0"/>
              </a:rPr>
              <a:t>3</a:t>
            </a:r>
            <a:r>
              <a:rPr lang="en-GB" altLang="en-US" sz="2000" b="1" dirty="0">
                <a:latin typeface="Arial" pitchFamily="34" charset="0"/>
              </a:rPr>
              <a:t> (</a:t>
            </a:r>
            <a:r>
              <a:rPr lang="en-GB" altLang="en-US" sz="2000" b="1" dirty="0" err="1">
                <a:latin typeface="Arial" pitchFamily="34" charset="0"/>
              </a:rPr>
              <a:t>int</a:t>
            </a:r>
            <a:r>
              <a:rPr lang="en-GB" altLang="en-US" sz="2000" b="1" dirty="0">
                <a:latin typeface="Arial" pitchFamily="34" charset="0"/>
              </a:rPr>
              <a:t> pNum1</a:t>
            </a:r>
            <a:r>
              <a:rPr lang="en-US" altLang="en-US" sz="2000" b="1" dirty="0">
                <a:latin typeface="Arial" pitchFamily="34" charset="0"/>
              </a:rPr>
              <a:t>, </a:t>
            </a:r>
            <a:r>
              <a:rPr lang="en-US" altLang="en-US" sz="2000" b="1" dirty="0" err="1">
                <a:latin typeface="Arial" pitchFamily="34" charset="0"/>
              </a:rPr>
              <a:t>int</a:t>
            </a:r>
            <a:r>
              <a:rPr lang="en-US" altLang="en-US" sz="2000" b="1" dirty="0">
                <a:latin typeface="Arial" pitchFamily="34" charset="0"/>
              </a:rPr>
              <a:t> pNum2</a:t>
            </a:r>
            <a:r>
              <a:rPr lang="en-GB" altLang="en-US" sz="2000" b="1" dirty="0">
                <a:latin typeface="Arial" pitchFamily="34" charset="0"/>
              </a:rPr>
              <a:t>) {</a:t>
            </a:r>
          </a:p>
          <a:p>
            <a:pPr algn="l">
              <a:spcBef>
                <a:spcPts val="600"/>
              </a:spcBef>
            </a:pPr>
            <a:r>
              <a:rPr lang="en-GB" altLang="en-US" sz="2000" b="1" dirty="0">
                <a:latin typeface="Arial" pitchFamily="34" charset="0"/>
              </a:rPr>
              <a:t>	</a:t>
            </a:r>
          </a:p>
          <a:p>
            <a:pPr algn="l">
              <a:spcBef>
                <a:spcPts val="600"/>
              </a:spcBef>
            </a:pPr>
            <a:r>
              <a:rPr lang="en-GB" altLang="en-US" sz="2000" b="1" dirty="0">
                <a:latin typeface="Arial" pitchFamily="34" charset="0"/>
              </a:rPr>
              <a:t>  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//	Method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that requires some additional information to </a:t>
            </a:r>
          </a:p>
          <a:p>
            <a:pPr algn="l">
              <a:spcBef>
                <a:spcPts val="600"/>
              </a:spcBef>
            </a:pP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 //	work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– in this case 2 </a:t>
            </a:r>
            <a:r>
              <a:rPr lang="en-US" altLang="en-US" sz="2000" b="1" dirty="0" err="1">
                <a:solidFill>
                  <a:srgbClr val="006600"/>
                </a:solidFill>
                <a:latin typeface="Arial" pitchFamily="34" charset="0"/>
              </a:rPr>
              <a:t>int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values </a:t>
            </a:r>
            <a:r>
              <a:rPr lang="en-GB" altLang="en-US" sz="2000" b="1" dirty="0">
                <a:latin typeface="Arial" pitchFamily="34" charset="0"/>
              </a:rPr>
              <a:t>		</a:t>
            </a:r>
          </a:p>
          <a:p>
            <a:pPr algn="l">
              <a:spcBef>
                <a:spcPts val="600"/>
              </a:spcBef>
            </a:pPr>
            <a:r>
              <a:rPr lang="en-GB" altLang="en-US" sz="2000" b="1" dirty="0" smtClean="0">
                <a:latin typeface="Arial" pitchFamily="34" charset="0"/>
              </a:rPr>
              <a:t>}</a:t>
            </a:r>
            <a:endParaRPr lang="en-GB" altLang="en-US" sz="2000" b="1" dirty="0">
              <a:latin typeface="Arial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42950" y="4149725"/>
            <a:ext cx="8058150" cy="23241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altLang="en-US" sz="2000" b="1" dirty="0">
                <a:latin typeface="Arial" pitchFamily="34" charset="0"/>
              </a:rPr>
              <a:t>static </a:t>
            </a:r>
            <a:r>
              <a:rPr lang="en-GB" altLang="en-US" sz="2000" b="1" dirty="0">
                <a:solidFill>
                  <a:srgbClr val="CC3300"/>
                </a:solidFill>
                <a:latin typeface="Arial" pitchFamily="34" charset="0"/>
              </a:rPr>
              <a:t>void</a:t>
            </a:r>
            <a:r>
              <a:rPr lang="en-GB" altLang="en-US" sz="2000" b="1" dirty="0">
                <a:latin typeface="Arial" pitchFamily="34" charset="0"/>
              </a:rPr>
              <a:t> </a:t>
            </a:r>
            <a:r>
              <a:rPr lang="en-US" altLang="en-US" sz="2000" b="1" dirty="0">
                <a:latin typeface="Arial" pitchFamily="34" charset="0"/>
              </a:rPr>
              <a:t>void</a:t>
            </a:r>
            <a:r>
              <a:rPr lang="en-GB" altLang="en-US" sz="2000" b="1" dirty="0">
                <a:latin typeface="Arial" pitchFamily="34" charset="0"/>
              </a:rPr>
              <a:t>Method</a:t>
            </a:r>
            <a:r>
              <a:rPr lang="en-US" altLang="en-US" sz="2000" b="1" dirty="0">
                <a:latin typeface="Arial" pitchFamily="34" charset="0"/>
              </a:rPr>
              <a:t>4</a:t>
            </a:r>
            <a:r>
              <a:rPr lang="en-GB" altLang="en-US" sz="2000" b="1" dirty="0">
                <a:latin typeface="Arial" pitchFamily="34" charset="0"/>
              </a:rPr>
              <a:t> (</a:t>
            </a:r>
            <a:r>
              <a:rPr lang="en-GB" altLang="en-US" sz="2000" b="1" dirty="0" err="1">
                <a:latin typeface="Arial" pitchFamily="34" charset="0"/>
              </a:rPr>
              <a:t>int</a:t>
            </a:r>
            <a:r>
              <a:rPr lang="en-GB" altLang="en-US" sz="2000" b="1" dirty="0">
                <a:latin typeface="Arial" pitchFamily="34" charset="0"/>
              </a:rPr>
              <a:t> pNum1</a:t>
            </a:r>
            <a:r>
              <a:rPr lang="en-US" altLang="en-US" sz="2000" b="1" dirty="0">
                <a:latin typeface="Arial" pitchFamily="34" charset="0"/>
              </a:rPr>
              <a:t>, </a:t>
            </a:r>
            <a:r>
              <a:rPr lang="en-US" altLang="en-US" sz="2000" b="1" dirty="0" err="1">
                <a:latin typeface="Arial" pitchFamily="34" charset="0"/>
              </a:rPr>
              <a:t>int</a:t>
            </a:r>
            <a:r>
              <a:rPr lang="en-US" altLang="en-US" sz="2000" b="1" dirty="0">
                <a:latin typeface="Arial" pitchFamily="34" charset="0"/>
              </a:rPr>
              <a:t> pNum2, String </a:t>
            </a:r>
            <a:r>
              <a:rPr lang="en-US" altLang="en-US" sz="2000" b="1" dirty="0" err="1">
                <a:latin typeface="Arial" pitchFamily="34" charset="0"/>
              </a:rPr>
              <a:t>pString</a:t>
            </a:r>
            <a:r>
              <a:rPr lang="en-GB" altLang="en-US" sz="2000" b="1" dirty="0">
                <a:latin typeface="Arial" pitchFamily="34" charset="0"/>
              </a:rPr>
              <a:t>) {</a:t>
            </a:r>
          </a:p>
          <a:p>
            <a:pPr algn="l">
              <a:spcBef>
                <a:spcPts val="600"/>
              </a:spcBef>
            </a:pPr>
            <a:r>
              <a:rPr lang="en-GB" altLang="en-US" sz="2000" b="1" dirty="0">
                <a:latin typeface="Arial" pitchFamily="34" charset="0"/>
              </a:rPr>
              <a:t>	</a:t>
            </a:r>
          </a:p>
          <a:p>
            <a:pPr algn="l">
              <a:spcBef>
                <a:spcPts val="600"/>
              </a:spcBef>
            </a:pPr>
            <a:r>
              <a:rPr lang="en-GB" altLang="en-US" sz="2000" b="1" dirty="0">
                <a:latin typeface="Arial" pitchFamily="34" charset="0"/>
              </a:rPr>
              <a:t> 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//	Method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that requires some additional information to </a:t>
            </a:r>
          </a:p>
          <a:p>
            <a:pPr algn="l">
              <a:spcBef>
                <a:spcPts val="600"/>
              </a:spcBef>
            </a:pP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 //	work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– in this case 2 </a:t>
            </a:r>
            <a:r>
              <a:rPr lang="en-US" altLang="en-US" sz="2000" b="1" dirty="0" err="1">
                <a:solidFill>
                  <a:srgbClr val="006600"/>
                </a:solidFill>
                <a:latin typeface="Arial" pitchFamily="34" charset="0"/>
              </a:rPr>
              <a:t>int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values and 1 String value</a:t>
            </a:r>
          </a:p>
          <a:p>
            <a:pPr algn="l">
              <a:spcBef>
                <a:spcPts val="600"/>
              </a:spcBef>
            </a:pP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 //	NB	ORDER IS HIGHLY SIGNIFICANT!!!</a:t>
            </a:r>
            <a:r>
              <a:rPr lang="en-GB" altLang="en-US" sz="2000" b="1" dirty="0">
                <a:latin typeface="Arial" pitchFamily="34" charset="0"/>
              </a:rPr>
              <a:t>	</a:t>
            </a:r>
          </a:p>
          <a:p>
            <a:pPr algn="l">
              <a:spcBef>
                <a:spcPts val="600"/>
              </a:spcBef>
            </a:pPr>
            <a:r>
              <a:rPr lang="en-GB" altLang="en-US" sz="2000" b="1" dirty="0" smtClean="0">
                <a:latin typeface="Arial" pitchFamily="34" charset="0"/>
              </a:rPr>
              <a:t>}</a:t>
            </a:r>
            <a:endParaRPr lang="en-GB" altLang="en-US" sz="20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More Detail</a:t>
            </a:r>
            <a:endParaRPr lang="en-GB">
              <a:ea typeface="+mj-ea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3581400"/>
            <a:ext cx="7999413" cy="28622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static </a:t>
            </a:r>
            <a:r>
              <a:rPr lang="en-GB" altLang="en-US" sz="2000" b="1" dirty="0">
                <a:solidFill>
                  <a:srgbClr val="CC3300"/>
                </a:solidFill>
                <a:latin typeface="Arial" pitchFamily="34" charset="0"/>
              </a:rPr>
              <a:t>void</a:t>
            </a:r>
            <a:r>
              <a:rPr lang="en-GB" altLang="en-US" sz="2000" b="1" dirty="0">
                <a:latin typeface="Arial" pitchFamily="34" charset="0"/>
              </a:rPr>
              <a:t> </a:t>
            </a:r>
            <a:r>
              <a:rPr lang="en-US" altLang="en-US" sz="2000" b="1" dirty="0">
                <a:latin typeface="Arial" pitchFamily="34" charset="0"/>
              </a:rPr>
              <a:t>void</a:t>
            </a:r>
            <a:r>
              <a:rPr lang="en-GB" altLang="en-US" sz="2000" b="1" dirty="0">
                <a:latin typeface="Arial" pitchFamily="34" charset="0"/>
              </a:rPr>
              <a:t>Method</a:t>
            </a:r>
            <a:r>
              <a:rPr lang="en-US" altLang="en-US" sz="2000" b="1" dirty="0">
                <a:latin typeface="Arial" pitchFamily="34" charset="0"/>
              </a:rPr>
              <a:t>4</a:t>
            </a:r>
            <a:r>
              <a:rPr lang="en-GB" altLang="en-US" sz="2000" b="1" dirty="0">
                <a:latin typeface="Arial" pitchFamily="34" charset="0"/>
              </a:rPr>
              <a:t> (</a:t>
            </a:r>
            <a:r>
              <a:rPr lang="en-GB" altLang="en-US" sz="2000" b="1" dirty="0" err="1">
                <a:latin typeface="Arial" pitchFamily="34" charset="0"/>
              </a:rPr>
              <a:t>int</a:t>
            </a:r>
            <a:r>
              <a:rPr lang="en-GB" altLang="en-US" sz="2000" b="1" dirty="0">
                <a:latin typeface="Arial" pitchFamily="34" charset="0"/>
              </a:rPr>
              <a:t> pNum1</a:t>
            </a:r>
            <a:r>
              <a:rPr lang="en-US" altLang="en-US" sz="2000" b="1" dirty="0">
                <a:latin typeface="Arial" pitchFamily="34" charset="0"/>
              </a:rPr>
              <a:t>, </a:t>
            </a:r>
            <a:r>
              <a:rPr lang="en-US" altLang="en-US" sz="2000" b="1" dirty="0" err="1">
                <a:latin typeface="Arial" pitchFamily="34" charset="0"/>
              </a:rPr>
              <a:t>int</a:t>
            </a:r>
            <a:r>
              <a:rPr lang="en-US" altLang="en-US" sz="2000" b="1" dirty="0">
                <a:latin typeface="Arial" pitchFamily="34" charset="0"/>
              </a:rPr>
              <a:t> pNum2, String </a:t>
            </a:r>
            <a:r>
              <a:rPr lang="en-US" altLang="en-US" sz="2000" b="1" dirty="0" err="1">
                <a:latin typeface="Arial" pitchFamily="34" charset="0"/>
              </a:rPr>
              <a:t>pString</a:t>
            </a:r>
            <a:r>
              <a:rPr lang="en-GB" altLang="en-US" sz="2000" b="1" dirty="0">
                <a:latin typeface="Arial" pitchFamily="34" charset="0"/>
              </a:rPr>
              <a:t>) {</a:t>
            </a:r>
            <a:endParaRPr lang="en-US" altLang="en-US" sz="2000" b="1" dirty="0">
              <a:latin typeface="Arial" pitchFamily="34" charset="0"/>
            </a:endParaRPr>
          </a:p>
          <a:p>
            <a:pPr algn="l">
              <a:spcBef>
                <a:spcPct val="0"/>
              </a:spcBef>
            </a:pPr>
            <a:endParaRPr lang="en-GB" altLang="en-US" sz="2000" b="1" dirty="0">
              <a:latin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 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//	Method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that requires some additional information to </a:t>
            </a:r>
          </a:p>
          <a:p>
            <a:pPr algn="l">
              <a:spcBef>
                <a:spcPct val="0"/>
              </a:spcBef>
            </a:pP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 //	work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– in this case 2 </a:t>
            </a:r>
            <a:r>
              <a:rPr lang="en-US" altLang="en-US" sz="2000" b="1" dirty="0" err="1">
                <a:solidFill>
                  <a:srgbClr val="006600"/>
                </a:solidFill>
                <a:latin typeface="Arial" pitchFamily="34" charset="0"/>
              </a:rPr>
              <a:t>int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values and 1 String value</a:t>
            </a:r>
          </a:p>
          <a:p>
            <a:pPr algn="l">
              <a:spcBef>
                <a:spcPct val="0"/>
              </a:spcBef>
            </a:pP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 //	NB	ORDER IS HIGHLY SIGNIFICANT!!!</a:t>
            </a:r>
            <a:r>
              <a:rPr lang="en-GB" altLang="en-US" sz="2000" b="1" dirty="0">
                <a:latin typeface="Arial" pitchFamily="34" charset="0"/>
              </a:rPr>
              <a:t>	</a:t>
            </a:r>
          </a:p>
          <a:p>
            <a:pPr algn="l">
              <a:spcBef>
                <a:spcPct val="0"/>
              </a:spcBef>
            </a:pPr>
            <a:endParaRPr lang="en-US" altLang="en-US" sz="2000" b="1" dirty="0">
              <a:latin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2000" b="1" dirty="0">
                <a:latin typeface="Arial" pitchFamily="34" charset="0"/>
              </a:rPr>
              <a:t>	……….</a:t>
            </a:r>
            <a:endParaRPr lang="en-GB" altLang="en-US" sz="2000" b="1" dirty="0">
              <a:latin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en-GB" altLang="en-US" sz="2000" b="1" dirty="0" smtClean="0">
                <a:latin typeface="Arial" pitchFamily="34" charset="0"/>
              </a:rPr>
              <a:t>}</a:t>
            </a:r>
            <a:endParaRPr lang="en-GB" altLang="en-US" sz="2000" b="1" dirty="0"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979613" y="4005263"/>
            <a:ext cx="6192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791200" y="1628775"/>
            <a:ext cx="2971800" cy="164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CC3300"/>
                </a:solidFill>
              </a:rPr>
              <a:t>The </a:t>
            </a:r>
            <a:r>
              <a:rPr lang="en-US" sz="2400" u="sng" smtClean="0">
                <a:solidFill>
                  <a:srgbClr val="CC3300"/>
                </a:solidFill>
              </a:rPr>
              <a:t>signature</a:t>
            </a:r>
            <a:r>
              <a:rPr lang="en-US" sz="2400" smtClean="0">
                <a:solidFill>
                  <a:srgbClr val="CC3300"/>
                </a:solidFill>
              </a:rPr>
              <a:t> of the method</a:t>
            </a:r>
          </a:p>
          <a:p>
            <a:pPr>
              <a:defRPr/>
            </a:pPr>
            <a:r>
              <a:rPr lang="en-US" sz="2400" smtClean="0">
                <a:solidFill>
                  <a:srgbClr val="CC3300"/>
                </a:solidFill>
              </a:rPr>
              <a:t>Method name + parameters</a:t>
            </a:r>
            <a:endParaRPr lang="en-GB" sz="2400" smtClean="0">
              <a:solidFill>
                <a:srgbClr val="CC3300"/>
              </a:solidFill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5791200" y="2955925"/>
            <a:ext cx="725488" cy="701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286000" y="1828800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CC3300"/>
                </a:solidFill>
              </a:rPr>
              <a:t>The name/identifier of the method</a:t>
            </a:r>
            <a:endParaRPr lang="en-GB" sz="2400" smtClean="0">
              <a:solidFill>
                <a:srgbClr val="CC33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2819400" y="2667000"/>
            <a:ext cx="1676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52400" y="2133600"/>
            <a:ext cx="2667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CC3300"/>
                </a:solidFill>
              </a:rPr>
              <a:t>The code of the method</a:t>
            </a:r>
            <a:endParaRPr lang="en-GB" sz="2400" smtClean="0">
              <a:solidFill>
                <a:srgbClr val="CC3300"/>
              </a:solidFill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1320800" y="2955925"/>
            <a:ext cx="0" cy="2776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Value Methods</a:t>
            </a:r>
            <a:endParaRPr lang="en-GB">
              <a:ea typeface="+mj-ea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772400" cy="1938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0" hangingPunct="0">
              <a:spcBef>
                <a:spcPct val="0"/>
              </a:spcBef>
              <a:defRPr/>
            </a:pPr>
            <a:r>
              <a:rPr lang="en-GB" dirty="0" smtClean="0"/>
              <a:t>static </a:t>
            </a:r>
            <a:r>
              <a:rPr lang="en-US" dirty="0" err="1" smtClean="0">
                <a:solidFill>
                  <a:srgbClr val="CC3300"/>
                </a:solidFill>
              </a:rPr>
              <a:t>int</a:t>
            </a:r>
            <a:r>
              <a:rPr lang="en-US" dirty="0" smtClean="0"/>
              <a:t> return20</a:t>
            </a:r>
            <a:r>
              <a:rPr lang="en-GB" dirty="0" smtClean="0"/>
              <a:t> (</a:t>
            </a:r>
            <a:r>
              <a:rPr lang="en-US" dirty="0" smtClean="0"/>
              <a:t> </a:t>
            </a:r>
            <a:r>
              <a:rPr lang="en-GB" dirty="0" smtClean="0"/>
              <a:t>) {	</a:t>
            </a:r>
          </a:p>
          <a:p>
            <a:pPr algn="l" eaLnBrk="0" hangingPunct="0">
              <a:spcBef>
                <a:spcPct val="0"/>
              </a:spcBef>
              <a:defRPr/>
            </a:pPr>
            <a:endParaRPr lang="en-GB" dirty="0" smtClean="0"/>
          </a:p>
          <a:p>
            <a:pPr algn="l" eaLnBrk="0" hangingPunct="0">
              <a:spcBef>
                <a:spcPct val="0"/>
              </a:spcBef>
              <a:defRPr/>
            </a:pPr>
            <a:r>
              <a:rPr lang="en-GB" dirty="0" smtClean="0">
                <a:solidFill>
                  <a:srgbClr val="008000"/>
                </a:solidFill>
              </a:rPr>
              <a:t>  //	Method </a:t>
            </a:r>
            <a:r>
              <a:rPr lang="en-US" dirty="0" smtClean="0">
                <a:solidFill>
                  <a:srgbClr val="008000"/>
                </a:solidFill>
              </a:rPr>
              <a:t>that needs no additional information to work</a:t>
            </a:r>
          </a:p>
          <a:p>
            <a:pPr algn="l" eaLnBrk="0" hangingPunct="0">
              <a:spcBef>
                <a:spcPct val="0"/>
              </a:spcBef>
              <a:defRPr/>
            </a:pPr>
            <a:r>
              <a:rPr lang="en-US" dirty="0" smtClean="0">
                <a:solidFill>
                  <a:srgbClr val="008000"/>
                </a:solidFill>
              </a:rPr>
              <a:t>  //	Calculates and returns an </a:t>
            </a:r>
            <a:r>
              <a:rPr lang="en-US" dirty="0" err="1" smtClean="0">
                <a:solidFill>
                  <a:srgbClr val="008000"/>
                </a:solidFill>
              </a:rPr>
              <a:t>int</a:t>
            </a:r>
            <a:r>
              <a:rPr lang="en-US" dirty="0" smtClean="0">
                <a:solidFill>
                  <a:srgbClr val="008000"/>
                </a:solidFill>
              </a:rPr>
              <a:t> value</a:t>
            </a:r>
            <a:endParaRPr lang="en-GB" dirty="0" smtClean="0">
              <a:solidFill>
                <a:srgbClr val="008000"/>
              </a:solidFill>
            </a:endParaRPr>
          </a:p>
          <a:p>
            <a:pPr algn="l" eaLnBrk="0" hangingPunct="0">
              <a:spcBef>
                <a:spcPct val="0"/>
              </a:spcBef>
              <a:defRPr/>
            </a:pPr>
            <a:r>
              <a:rPr lang="en-US" dirty="0" smtClean="0"/>
              <a:t> return 20;</a:t>
            </a:r>
            <a:r>
              <a:rPr lang="en-GB" dirty="0" smtClean="0"/>
              <a:t>	</a:t>
            </a:r>
          </a:p>
          <a:p>
            <a:pPr algn="l" eaLnBrk="0" hangingPunct="0">
              <a:spcBef>
                <a:spcPct val="0"/>
              </a:spcBef>
              <a:defRPr/>
            </a:pPr>
            <a:r>
              <a:rPr lang="en-GB" dirty="0" smtClean="0"/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4267200"/>
            <a:ext cx="7772400" cy="22463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static </a:t>
            </a:r>
            <a:r>
              <a:rPr lang="en-US" altLang="en-US" sz="2000" b="1" dirty="0" err="1">
                <a:solidFill>
                  <a:srgbClr val="CC3300"/>
                </a:solidFill>
                <a:latin typeface="Arial" pitchFamily="34" charset="0"/>
              </a:rPr>
              <a:t>int</a:t>
            </a:r>
            <a:r>
              <a:rPr lang="en-GB" altLang="en-US" sz="2000" b="1" dirty="0">
                <a:latin typeface="Arial" pitchFamily="34" charset="0"/>
              </a:rPr>
              <a:t> </a:t>
            </a:r>
            <a:r>
              <a:rPr lang="en-US" altLang="en-US" sz="2000" b="1" dirty="0" err="1">
                <a:latin typeface="Arial" pitchFamily="34" charset="0"/>
              </a:rPr>
              <a:t>returnDouble</a:t>
            </a:r>
            <a:r>
              <a:rPr lang="en-US" altLang="en-US" sz="2000" b="1" dirty="0">
                <a:latin typeface="Arial" pitchFamily="34" charset="0"/>
              </a:rPr>
              <a:t> </a:t>
            </a:r>
            <a:r>
              <a:rPr lang="en-GB" altLang="en-US" sz="2000" b="1" dirty="0">
                <a:latin typeface="Arial" pitchFamily="34" charset="0"/>
              </a:rPr>
              <a:t>(</a:t>
            </a:r>
            <a:r>
              <a:rPr lang="en-GB" altLang="en-US" sz="2000" b="1" dirty="0" err="1">
                <a:latin typeface="Arial" pitchFamily="34" charset="0"/>
              </a:rPr>
              <a:t>int</a:t>
            </a:r>
            <a:r>
              <a:rPr lang="en-GB" altLang="en-US" sz="2000" b="1" dirty="0">
                <a:latin typeface="Arial" pitchFamily="34" charset="0"/>
              </a:rPr>
              <a:t> </a:t>
            </a:r>
            <a:r>
              <a:rPr lang="en-GB" altLang="en-US" sz="2000" b="1" dirty="0" err="1">
                <a:latin typeface="Arial" pitchFamily="34" charset="0"/>
              </a:rPr>
              <a:t>pNum</a:t>
            </a:r>
            <a:r>
              <a:rPr lang="en-GB" altLang="en-US" sz="2000" b="1" dirty="0">
                <a:latin typeface="Arial" pitchFamily="34" charset="0"/>
              </a:rPr>
              <a:t>) {</a:t>
            </a:r>
          </a:p>
          <a:p>
            <a:pPr algn="l">
              <a:spcBef>
                <a:spcPct val="0"/>
              </a:spcBef>
            </a:pPr>
            <a:endParaRPr lang="en-GB" altLang="en-US" sz="2000" b="1" dirty="0">
              <a:latin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  </a:t>
            </a:r>
            <a:r>
              <a:rPr lang="en-GB" altLang="en-US" sz="2000" b="1" dirty="0">
                <a:solidFill>
                  <a:srgbClr val="008000"/>
                </a:solidFill>
                <a:latin typeface="Arial" pitchFamily="34" charset="0"/>
              </a:rPr>
              <a:t>//	Method </a:t>
            </a:r>
            <a:r>
              <a:rPr lang="en-US" altLang="en-US" sz="2000" b="1" dirty="0">
                <a:solidFill>
                  <a:srgbClr val="008000"/>
                </a:solidFill>
                <a:latin typeface="Arial" pitchFamily="34" charset="0"/>
              </a:rPr>
              <a:t>that requires some additional information to </a:t>
            </a:r>
          </a:p>
          <a:p>
            <a:pPr algn="l">
              <a:spcBef>
                <a:spcPct val="0"/>
              </a:spcBef>
            </a:pPr>
            <a:r>
              <a:rPr lang="en-US" altLang="en-US" sz="2000" b="1" dirty="0">
                <a:solidFill>
                  <a:srgbClr val="008000"/>
                </a:solidFill>
                <a:latin typeface="Arial" pitchFamily="34" charset="0"/>
              </a:rPr>
              <a:t>  //	work</a:t>
            </a:r>
            <a:r>
              <a:rPr lang="en-GB" altLang="en-US" sz="2000" b="1" dirty="0">
                <a:solidFill>
                  <a:srgbClr val="008000"/>
                </a:solidFill>
                <a:latin typeface="Arial" pitchFamily="34" charset="0"/>
              </a:rPr>
              <a:t> </a:t>
            </a:r>
            <a:r>
              <a:rPr lang="en-US" altLang="en-US" sz="2000" b="1" dirty="0">
                <a:solidFill>
                  <a:srgbClr val="008000"/>
                </a:solidFill>
                <a:latin typeface="Arial" pitchFamily="34" charset="0"/>
              </a:rPr>
              <a:t>– in this case a single </a:t>
            </a:r>
            <a:r>
              <a:rPr lang="en-US" altLang="en-US" sz="2000" b="1" dirty="0" err="1">
                <a:solidFill>
                  <a:srgbClr val="008000"/>
                </a:solidFill>
                <a:latin typeface="Arial" pitchFamily="34" charset="0"/>
              </a:rPr>
              <a:t>int</a:t>
            </a:r>
            <a:r>
              <a:rPr lang="en-US" altLang="en-US" sz="2000" b="1" dirty="0">
                <a:solidFill>
                  <a:srgbClr val="008000"/>
                </a:solidFill>
                <a:latin typeface="Arial" pitchFamily="34" charset="0"/>
              </a:rPr>
              <a:t> value </a:t>
            </a:r>
            <a:r>
              <a:rPr lang="en-GB" altLang="en-US" sz="2000" b="1" dirty="0">
                <a:solidFill>
                  <a:srgbClr val="008000"/>
                </a:solidFill>
                <a:latin typeface="Arial" pitchFamily="34" charset="0"/>
              </a:rPr>
              <a:t>	</a:t>
            </a:r>
            <a:endParaRPr lang="en-US" altLang="en-US" sz="2000" b="1" dirty="0">
              <a:solidFill>
                <a:srgbClr val="008000"/>
              </a:solidFill>
              <a:latin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2000" b="1" dirty="0">
                <a:solidFill>
                  <a:srgbClr val="008000"/>
                </a:solidFill>
                <a:latin typeface="Arial" pitchFamily="34" charset="0"/>
              </a:rPr>
              <a:t>  //	Calculates and returns an </a:t>
            </a:r>
            <a:r>
              <a:rPr lang="en-US" altLang="en-US" sz="2000" b="1" dirty="0" err="1">
                <a:solidFill>
                  <a:srgbClr val="008000"/>
                </a:solidFill>
                <a:latin typeface="Arial" pitchFamily="34" charset="0"/>
              </a:rPr>
              <a:t>int</a:t>
            </a:r>
            <a:r>
              <a:rPr lang="en-US" altLang="en-US" sz="2000" b="1" dirty="0">
                <a:solidFill>
                  <a:srgbClr val="008000"/>
                </a:solidFill>
                <a:latin typeface="Arial" pitchFamily="34" charset="0"/>
              </a:rPr>
              <a:t> value</a:t>
            </a:r>
            <a:endParaRPr lang="en-GB" altLang="en-US" sz="2000" b="1" dirty="0">
              <a:solidFill>
                <a:srgbClr val="008000"/>
              </a:solidFill>
              <a:latin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2000" b="1" dirty="0">
                <a:solidFill>
                  <a:srgbClr val="008000"/>
                </a:solidFill>
                <a:latin typeface="Arial" pitchFamily="34" charset="0"/>
              </a:rPr>
              <a:t>  </a:t>
            </a:r>
            <a:r>
              <a:rPr lang="en-US" altLang="en-US" sz="2000" b="1" dirty="0">
                <a:latin typeface="Arial" pitchFamily="34" charset="0"/>
              </a:rPr>
              <a:t>return (</a:t>
            </a:r>
            <a:r>
              <a:rPr lang="en-US" altLang="en-US" sz="2000" b="1" dirty="0" err="1">
                <a:latin typeface="Arial" pitchFamily="34" charset="0"/>
              </a:rPr>
              <a:t>pNum</a:t>
            </a:r>
            <a:r>
              <a:rPr lang="en-US" altLang="en-US" sz="2000" b="1" dirty="0">
                <a:latin typeface="Arial" pitchFamily="34" charset="0"/>
              </a:rPr>
              <a:t> * 2);</a:t>
            </a:r>
            <a:endParaRPr lang="en-GB" altLang="en-US" sz="2000" b="1" dirty="0">
              <a:latin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en-GB" altLang="en-US" sz="2000" b="1" dirty="0" smtClean="0">
                <a:latin typeface="Arial" pitchFamily="34" charset="0"/>
              </a:rPr>
              <a:t>}</a:t>
            </a:r>
            <a:endParaRPr lang="en-GB" altLang="en-US" sz="20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772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More Value Methods</a:t>
            </a:r>
            <a:endParaRPr lang="en-GB" dirty="0">
              <a:ea typeface="+mj-ea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772400" cy="1938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static </a:t>
            </a:r>
            <a:r>
              <a:rPr lang="en-US" altLang="en-US" sz="2000" b="1" dirty="0" err="1">
                <a:solidFill>
                  <a:srgbClr val="CC3300"/>
                </a:solidFill>
                <a:latin typeface="Arial" pitchFamily="34" charset="0"/>
              </a:rPr>
              <a:t>boolean</a:t>
            </a:r>
            <a:r>
              <a:rPr lang="en-GB" altLang="en-US" sz="2000" b="1" dirty="0">
                <a:latin typeface="Arial" pitchFamily="34" charset="0"/>
              </a:rPr>
              <a:t> </a:t>
            </a:r>
            <a:r>
              <a:rPr lang="en-US" altLang="en-US" sz="2000" b="1" dirty="0" err="1">
                <a:latin typeface="Arial" pitchFamily="34" charset="0"/>
              </a:rPr>
              <a:t>isGreater</a:t>
            </a:r>
            <a:r>
              <a:rPr lang="en-GB" altLang="en-US" sz="2000" b="1" dirty="0">
                <a:latin typeface="Arial" pitchFamily="34" charset="0"/>
              </a:rPr>
              <a:t> (</a:t>
            </a:r>
            <a:r>
              <a:rPr lang="en-GB" altLang="en-US" sz="2000" b="1" dirty="0" err="1">
                <a:latin typeface="Arial" pitchFamily="34" charset="0"/>
              </a:rPr>
              <a:t>int</a:t>
            </a:r>
            <a:r>
              <a:rPr lang="en-GB" altLang="en-US" sz="2000" b="1" dirty="0">
                <a:latin typeface="Arial" pitchFamily="34" charset="0"/>
              </a:rPr>
              <a:t> pNum1</a:t>
            </a:r>
            <a:r>
              <a:rPr lang="en-US" altLang="en-US" sz="2000" b="1" dirty="0">
                <a:latin typeface="Arial" pitchFamily="34" charset="0"/>
              </a:rPr>
              <a:t>, </a:t>
            </a:r>
            <a:r>
              <a:rPr lang="en-US" altLang="en-US" sz="2000" b="1" dirty="0" err="1">
                <a:latin typeface="Arial" pitchFamily="34" charset="0"/>
              </a:rPr>
              <a:t>int</a:t>
            </a:r>
            <a:r>
              <a:rPr lang="en-US" altLang="en-US" sz="2000" b="1" dirty="0">
                <a:latin typeface="Arial" pitchFamily="34" charset="0"/>
              </a:rPr>
              <a:t> pNum2</a:t>
            </a:r>
            <a:r>
              <a:rPr lang="en-GB" altLang="en-US" sz="2000" b="1" dirty="0">
                <a:latin typeface="Arial" pitchFamily="34" charset="0"/>
              </a:rPr>
              <a:t>) {	</a:t>
            </a:r>
          </a:p>
          <a:p>
            <a:pPr algn="l">
              <a:spcBef>
                <a:spcPct val="0"/>
              </a:spcBef>
            </a:pPr>
            <a:endParaRPr lang="en-GB" altLang="en-US" sz="2000" b="1" dirty="0">
              <a:latin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  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//	Method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that requires some additional information to </a:t>
            </a:r>
          </a:p>
          <a:p>
            <a:pPr algn="l">
              <a:spcBef>
                <a:spcPct val="0"/>
              </a:spcBef>
            </a:pP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  //	work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– in this case 2  </a:t>
            </a:r>
            <a:r>
              <a:rPr lang="en-US" altLang="en-US" sz="2000" b="1" dirty="0" err="1">
                <a:solidFill>
                  <a:srgbClr val="006600"/>
                </a:solidFill>
                <a:latin typeface="Arial" pitchFamily="34" charset="0"/>
              </a:rPr>
              <a:t>int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values </a:t>
            </a:r>
            <a:r>
              <a:rPr lang="en-GB" altLang="en-US" sz="2000" b="1" dirty="0">
                <a:latin typeface="Arial" pitchFamily="34" charset="0"/>
              </a:rPr>
              <a:t>		</a:t>
            </a:r>
          </a:p>
          <a:p>
            <a:pPr algn="l">
              <a:spcBef>
                <a:spcPct val="0"/>
              </a:spcBef>
            </a:pPr>
            <a:r>
              <a:rPr lang="en-US" altLang="en-US" sz="2000" b="1" dirty="0">
                <a:latin typeface="Arial" pitchFamily="34" charset="0"/>
              </a:rPr>
              <a:t>  return (pNum1 &gt; pNum2);</a:t>
            </a:r>
            <a:endParaRPr lang="en-GB" altLang="en-US" sz="2000" b="1" dirty="0">
              <a:latin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en-GB" altLang="en-US" sz="2000" b="1" dirty="0" smtClean="0">
                <a:latin typeface="Arial" pitchFamily="34" charset="0"/>
              </a:rPr>
              <a:t>}</a:t>
            </a:r>
            <a:endParaRPr lang="en-GB" altLang="en-US" sz="2000" b="1" dirty="0">
              <a:latin typeface="Arial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4267200"/>
            <a:ext cx="8001000" cy="22463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static </a:t>
            </a:r>
            <a:r>
              <a:rPr lang="en-US" altLang="en-US" sz="2000" b="1" dirty="0">
                <a:solidFill>
                  <a:srgbClr val="CC3300"/>
                </a:solidFill>
                <a:latin typeface="Arial" pitchFamily="34" charset="0"/>
              </a:rPr>
              <a:t>char</a:t>
            </a:r>
            <a:r>
              <a:rPr lang="en-GB" altLang="en-US" sz="2000" b="1" dirty="0">
                <a:latin typeface="Arial" pitchFamily="34" charset="0"/>
              </a:rPr>
              <a:t> </a:t>
            </a:r>
            <a:r>
              <a:rPr lang="en-US" altLang="en-US" sz="2000" b="1" dirty="0" err="1">
                <a:latin typeface="Arial" pitchFamily="34" charset="0"/>
              </a:rPr>
              <a:t>nthChar</a:t>
            </a:r>
            <a:r>
              <a:rPr lang="en-GB" altLang="en-US" sz="2000" b="1" dirty="0">
                <a:latin typeface="Arial" pitchFamily="34" charset="0"/>
              </a:rPr>
              <a:t> (</a:t>
            </a:r>
            <a:r>
              <a:rPr lang="en-GB" altLang="en-US" sz="2000" b="1" dirty="0" err="1">
                <a:latin typeface="Arial" pitchFamily="34" charset="0"/>
              </a:rPr>
              <a:t>int</a:t>
            </a:r>
            <a:r>
              <a:rPr lang="en-GB" altLang="en-US" sz="2000" b="1" dirty="0">
                <a:latin typeface="Arial" pitchFamily="34" charset="0"/>
              </a:rPr>
              <a:t> </a:t>
            </a:r>
            <a:r>
              <a:rPr lang="en-GB" altLang="en-US" sz="2000" b="1" dirty="0" err="1">
                <a:latin typeface="Arial" pitchFamily="34" charset="0"/>
              </a:rPr>
              <a:t>pNum</a:t>
            </a:r>
            <a:r>
              <a:rPr lang="en-US" altLang="en-US" sz="2000" b="1" dirty="0">
                <a:latin typeface="Arial" pitchFamily="34" charset="0"/>
              </a:rPr>
              <a:t>, String </a:t>
            </a:r>
            <a:r>
              <a:rPr lang="en-US" altLang="en-US" sz="2000" b="1" dirty="0" err="1">
                <a:latin typeface="Arial" pitchFamily="34" charset="0"/>
              </a:rPr>
              <a:t>pString</a:t>
            </a:r>
            <a:r>
              <a:rPr lang="en-GB" altLang="en-US" sz="2000" b="1" dirty="0">
                <a:latin typeface="Arial" pitchFamily="34" charset="0"/>
              </a:rPr>
              <a:t>) {</a:t>
            </a:r>
          </a:p>
          <a:p>
            <a:pPr algn="l"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 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//	Method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that requires some additional information to </a:t>
            </a:r>
          </a:p>
          <a:p>
            <a:pPr algn="l">
              <a:spcBef>
                <a:spcPct val="0"/>
              </a:spcBef>
            </a:pP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 //	work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– in this case 1 </a:t>
            </a:r>
            <a:r>
              <a:rPr lang="en-US" altLang="en-US" sz="2000" b="1" dirty="0" err="1">
                <a:solidFill>
                  <a:srgbClr val="006600"/>
                </a:solidFill>
                <a:latin typeface="Arial" pitchFamily="34" charset="0"/>
              </a:rPr>
              <a:t>int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value and 1 String value</a:t>
            </a:r>
          </a:p>
          <a:p>
            <a:pPr algn="l">
              <a:spcBef>
                <a:spcPct val="0"/>
              </a:spcBef>
            </a:pP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 //	NB	ORDER IS HIGHLY SIGNIFICANT!!!</a:t>
            </a:r>
            <a:r>
              <a:rPr lang="en-GB" altLang="en-US" sz="2000" b="1" dirty="0">
                <a:latin typeface="Arial" pitchFamily="34" charset="0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altLang="en-US" sz="2000" b="1" dirty="0">
                <a:latin typeface="Arial" pitchFamily="34" charset="0"/>
              </a:rPr>
              <a:t>  return ( </a:t>
            </a:r>
            <a:r>
              <a:rPr lang="en-US" altLang="en-US" sz="2000" b="1" dirty="0" err="1">
                <a:latin typeface="Arial" pitchFamily="34" charset="0"/>
              </a:rPr>
              <a:t>pString.charAt</a:t>
            </a:r>
            <a:r>
              <a:rPr lang="en-US" altLang="en-US" sz="2000" b="1" dirty="0">
                <a:latin typeface="Arial" pitchFamily="34" charset="0"/>
              </a:rPr>
              <a:t> (</a:t>
            </a:r>
            <a:r>
              <a:rPr lang="en-US" altLang="en-US" sz="2000" b="1" dirty="0" err="1">
                <a:latin typeface="Arial" pitchFamily="34" charset="0"/>
              </a:rPr>
              <a:t>pNum</a:t>
            </a:r>
            <a:r>
              <a:rPr lang="en-US" altLang="en-US" sz="2000" b="1" dirty="0">
                <a:latin typeface="Arial" pitchFamily="34" charset="0"/>
              </a:rPr>
              <a:t>) );</a:t>
            </a:r>
            <a:endParaRPr lang="en-GB" altLang="en-US" sz="2000" b="1" dirty="0">
              <a:latin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en-GB" altLang="en-US" sz="2000" b="1" dirty="0" smtClean="0">
                <a:latin typeface="Arial" pitchFamily="34" charset="0"/>
              </a:rPr>
              <a:t>}</a:t>
            </a:r>
            <a:endParaRPr lang="en-GB" altLang="en-US" sz="20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ea typeface="+mj-ea"/>
              </a:rPr>
              <a:t>A Good Tip!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6878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GB" altLang="en-US" smtClean="0"/>
              <a:t>As value methods </a:t>
            </a:r>
            <a:r>
              <a:rPr lang="en-GB" altLang="en-US" u="sng" smtClean="0"/>
              <a:t>always</a:t>
            </a:r>
            <a:r>
              <a:rPr lang="en-GB" altLang="en-US" smtClean="0"/>
              <a:t> return a value, they </a:t>
            </a:r>
            <a:r>
              <a:rPr lang="en-GB" altLang="en-US" u="sng" smtClean="0"/>
              <a:t>must</a:t>
            </a:r>
            <a:r>
              <a:rPr lang="en-GB" altLang="en-US" smtClean="0"/>
              <a:t> have a return statement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The </a:t>
            </a:r>
            <a:r>
              <a:rPr lang="en-US" altLang="en-US" sz="1800" b="1" smtClean="0"/>
              <a:t>return statement </a:t>
            </a:r>
            <a:r>
              <a:rPr lang="en-US" altLang="en-US" sz="1800" smtClean="0"/>
              <a:t>is the vehicle that allows the value to be returned</a:t>
            </a:r>
            <a:endParaRPr lang="en-GB" altLang="en-US" sz="1800" smtClean="0"/>
          </a:p>
          <a:p>
            <a:pPr marL="0" indent="0" eaLnBrk="1" hangingPunct="1">
              <a:lnSpc>
                <a:spcPct val="90000"/>
              </a:lnSpc>
            </a:pPr>
            <a:endParaRPr lang="en-US" altLang="en-US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/>
              <a:t>T</a:t>
            </a:r>
            <a:r>
              <a:rPr lang="en-GB" altLang="en-US" smtClean="0"/>
              <a:t>he return statement </a:t>
            </a:r>
            <a:r>
              <a:rPr lang="en-US" altLang="en-US" smtClean="0"/>
              <a:t>must </a:t>
            </a:r>
            <a:r>
              <a:rPr lang="en-GB" altLang="en-US" smtClean="0"/>
              <a:t>identify the </a:t>
            </a:r>
            <a:r>
              <a:rPr lang="en-US" altLang="en-US" smtClean="0"/>
              <a:t>(single) </a:t>
            </a:r>
            <a:r>
              <a:rPr lang="en-GB" altLang="en-US" smtClean="0"/>
              <a:t>value to be returned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W</a:t>
            </a:r>
            <a:r>
              <a:rPr lang="en-GB" altLang="en-US" sz="1800" smtClean="0"/>
              <a:t>hat follows the word </a:t>
            </a:r>
            <a:r>
              <a:rPr lang="en-GB" altLang="en-US" sz="1800" b="1" u="sng" smtClean="0"/>
              <a:t>return</a:t>
            </a:r>
            <a:r>
              <a:rPr lang="en-GB" altLang="en-US" sz="1800" smtClean="0"/>
              <a:t> must be the </a:t>
            </a:r>
            <a:r>
              <a:rPr lang="en-GB" altLang="en-US" sz="1800" b="1" u="sng" smtClean="0"/>
              <a:t>single value</a:t>
            </a:r>
            <a:r>
              <a:rPr lang="en-GB" altLang="en-US" sz="1800" smtClean="0"/>
              <a:t> that is to be returned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800" smtClean="0"/>
              <a:t>This value must be ‘</a:t>
            </a:r>
            <a:r>
              <a:rPr lang="en-GB" altLang="ja-JP" sz="1800" i="1" smtClean="0"/>
              <a:t>of the same kind of information</a:t>
            </a:r>
            <a:r>
              <a:rPr lang="en-GB" altLang="en-US" sz="1800" smtClean="0"/>
              <a:t>’</a:t>
            </a:r>
            <a:r>
              <a:rPr lang="en-GB" altLang="ja-JP" sz="1800" smtClean="0"/>
              <a:t> as indicated in the method heading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En</a:t>
            </a:r>
            <a:r>
              <a:rPr lang="en-GB" altLang="en-US" sz="1800" smtClean="0"/>
              <a:t>sure that </a:t>
            </a:r>
            <a:r>
              <a:rPr lang="en-US" altLang="en-US" sz="1800" smtClean="0"/>
              <a:t>all</a:t>
            </a:r>
            <a:r>
              <a:rPr lang="en-GB" altLang="en-US" sz="1800" smtClean="0"/>
              <a:t> possible route</a:t>
            </a:r>
            <a:r>
              <a:rPr lang="en-US" altLang="en-US" sz="1800" smtClean="0"/>
              <a:t>s</a:t>
            </a:r>
            <a:r>
              <a:rPr lang="en-GB" altLang="en-US" sz="1800" smtClean="0"/>
              <a:t> through </a:t>
            </a:r>
            <a:r>
              <a:rPr lang="en-US" altLang="en-US" sz="1800" smtClean="0"/>
              <a:t>a</a:t>
            </a:r>
            <a:r>
              <a:rPr lang="en-GB" altLang="en-US" sz="1800" smtClean="0"/>
              <a:t> method return a value</a:t>
            </a:r>
          </a:p>
          <a:p>
            <a:pPr marL="0" indent="0" eaLnBrk="1" hangingPunct="1">
              <a:lnSpc>
                <a:spcPct val="90000"/>
              </a:lnSpc>
            </a:pPr>
            <a:endParaRPr lang="en-GB" altLang="en-US" smtClean="0"/>
          </a:p>
          <a:p>
            <a:pPr marL="0" indent="0" eaLnBrk="1" hangingPunct="1">
              <a:lnSpc>
                <a:spcPct val="90000"/>
              </a:lnSpc>
            </a:pPr>
            <a:r>
              <a:rPr lang="en-GB" altLang="en-US" sz="2400" smtClean="0">
                <a:solidFill>
                  <a:srgbClr val="FF0000"/>
                </a:solidFill>
              </a:rPr>
              <a:t>GOOD TIP!   </a:t>
            </a:r>
            <a:r>
              <a:rPr lang="en-GB" altLang="en-US" smtClean="0"/>
              <a:t>Where possible make the return statement the LAST statement within the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Invoking Methods</a:t>
            </a:r>
            <a:endParaRPr lang="en-GB">
              <a:ea typeface="+mj-ea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002588" cy="47720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defRPr/>
            </a:pPr>
            <a:r>
              <a:rPr lang="en-US" dirty="0">
                <a:ea typeface="+mn-ea"/>
              </a:rPr>
              <a:t>You invoke a </a:t>
            </a:r>
            <a:r>
              <a:rPr lang="en-US" dirty="0">
                <a:solidFill>
                  <a:srgbClr val="FF0000"/>
                </a:solidFill>
                <a:ea typeface="+mn-ea"/>
              </a:rPr>
              <a:t>void</a:t>
            </a:r>
            <a:r>
              <a:rPr lang="en-US" dirty="0">
                <a:ea typeface="+mn-ea"/>
              </a:rPr>
              <a:t> method by simply stating its name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  <a:p>
            <a:pPr marL="0" indent="0" eaLnBrk="1" fontAlgn="auto" hangingPunct="1">
              <a:defRPr/>
            </a:pPr>
            <a:r>
              <a:rPr lang="en-US" dirty="0">
                <a:ea typeface="+mn-ea"/>
              </a:rPr>
              <a:t>We call/invoke </a:t>
            </a:r>
            <a:r>
              <a:rPr lang="en-US" dirty="0">
                <a:solidFill>
                  <a:srgbClr val="FF0000"/>
                </a:solidFill>
                <a:ea typeface="+mn-ea"/>
              </a:rPr>
              <a:t>value</a:t>
            </a:r>
            <a:r>
              <a:rPr lang="en-US" dirty="0">
                <a:ea typeface="+mn-ea"/>
              </a:rPr>
              <a:t> methods very differently</a:t>
            </a:r>
          </a:p>
          <a:p>
            <a:pPr marL="0" indent="0" eaLnBrk="1" fontAlgn="auto" hangingPunct="1">
              <a:defRPr/>
            </a:pPr>
            <a:endParaRPr lang="en-GB" dirty="0" smtClean="0">
              <a:ea typeface="+mn-ea"/>
            </a:endParaRPr>
          </a:p>
          <a:p>
            <a:pPr marL="0" indent="0" eaLnBrk="1" fontAlgn="auto" hangingPunct="1">
              <a:defRPr/>
            </a:pPr>
            <a:r>
              <a:rPr lang="en-GB" dirty="0" smtClean="0">
                <a:ea typeface="+mn-ea"/>
              </a:rPr>
              <a:t>Such </a:t>
            </a:r>
            <a:r>
              <a:rPr lang="en-GB" dirty="0">
                <a:ea typeface="+mn-ea"/>
              </a:rPr>
              <a:t>methods are normally called either: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O</a:t>
            </a:r>
            <a:r>
              <a:rPr lang="en-GB" dirty="0">
                <a:ea typeface="+mn-ea"/>
              </a:rPr>
              <a:t>n the </a:t>
            </a:r>
            <a:r>
              <a:rPr lang="en-GB" b="1" dirty="0">
                <a:ea typeface="+mn-ea"/>
              </a:rPr>
              <a:t>right-hand-side</a:t>
            </a:r>
            <a:r>
              <a:rPr lang="en-GB" dirty="0">
                <a:ea typeface="+mn-ea"/>
              </a:rPr>
              <a:t> of an assignment statement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W</a:t>
            </a:r>
            <a:r>
              <a:rPr lang="en-GB" dirty="0">
                <a:ea typeface="+mn-ea"/>
              </a:rPr>
              <a:t>here the value that is returned is assigned to (say) a variable that appears on the left-hand-side of the assignment </a:t>
            </a:r>
            <a:r>
              <a:rPr lang="en-GB" dirty="0" smtClean="0">
                <a:ea typeface="+mn-ea"/>
              </a:rPr>
              <a:t>statement</a:t>
            </a:r>
            <a:endParaRPr lang="en-GB" dirty="0">
              <a:ea typeface="+mn-ea"/>
            </a:endParaRPr>
          </a:p>
          <a:p>
            <a:pPr lvl="1" indent="-182880" eaLnBrk="1" fontAlgn="auto" hangingPunct="1">
              <a:spcAft>
                <a:spcPts val="0"/>
              </a:spcAft>
              <a:defRPr/>
            </a:pPr>
            <a:endParaRPr lang="en-US" dirty="0" smtClean="0">
              <a:ea typeface="+mn-ea"/>
            </a:endParaRP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W</a:t>
            </a:r>
            <a:r>
              <a:rPr lang="en-GB" dirty="0" err="1">
                <a:ea typeface="+mn-ea"/>
              </a:rPr>
              <a:t>ithin</a:t>
            </a:r>
            <a:r>
              <a:rPr lang="en-GB" dirty="0">
                <a:ea typeface="+mn-ea"/>
              </a:rPr>
              <a:t> (or as part of) a </a:t>
            </a:r>
            <a:r>
              <a:rPr lang="en-GB" b="1" dirty="0">
                <a:ea typeface="+mn-ea"/>
              </a:rPr>
              <a:t>print</a:t>
            </a:r>
            <a:r>
              <a:rPr lang="en-US" dirty="0">
                <a:ea typeface="+mn-ea"/>
              </a:rPr>
              <a:t> or a </a:t>
            </a:r>
            <a:r>
              <a:rPr lang="en-GB" b="1" dirty="0" err="1">
                <a:ea typeface="+mn-ea"/>
              </a:rPr>
              <a:t>println</a:t>
            </a:r>
            <a:r>
              <a:rPr lang="en-GB" dirty="0">
                <a:ea typeface="+mn-ea"/>
              </a:rPr>
              <a:t> statement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W</a:t>
            </a:r>
            <a:r>
              <a:rPr lang="en-GB" dirty="0">
                <a:ea typeface="+mn-ea"/>
              </a:rPr>
              <a:t>here the value that is returned is being printed out and thus appears within </a:t>
            </a:r>
            <a:r>
              <a:rPr lang="en-US" dirty="0">
                <a:ea typeface="+mn-ea"/>
              </a:rPr>
              <a:t>a</a:t>
            </a:r>
            <a:r>
              <a:rPr lang="en-GB" dirty="0">
                <a:ea typeface="+mn-ea"/>
              </a:rPr>
              <a:t> </a:t>
            </a:r>
            <a:r>
              <a:rPr lang="en-GB" b="1" dirty="0">
                <a:ea typeface="+mn-ea"/>
              </a:rPr>
              <a:t>print</a:t>
            </a:r>
            <a:r>
              <a:rPr lang="en-US" dirty="0">
                <a:ea typeface="+mn-ea"/>
              </a:rPr>
              <a:t> or a </a:t>
            </a:r>
            <a:r>
              <a:rPr lang="en-GB" b="1" dirty="0" err="1">
                <a:ea typeface="+mn-ea"/>
              </a:rPr>
              <a:t>println</a:t>
            </a:r>
            <a:r>
              <a:rPr lang="en-GB" dirty="0">
                <a:ea typeface="+mn-ea"/>
              </a:rPr>
              <a:t>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91513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Methods with different Signatures or Arguments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Consider the following method heading: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08063" y="2708275"/>
            <a:ext cx="7620000" cy="1938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0" hangingPunct="0">
              <a:spcBef>
                <a:spcPct val="0"/>
              </a:spcBef>
              <a:defRPr/>
            </a:pPr>
            <a:r>
              <a:rPr lang="en-GB" dirty="0" smtClean="0"/>
              <a:t>static void sillyMethod1 (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pNumber</a:t>
            </a:r>
            <a:r>
              <a:rPr lang="en-GB" dirty="0" smtClean="0"/>
              <a:t>) {</a:t>
            </a:r>
          </a:p>
          <a:p>
            <a:pPr algn="l" eaLnBrk="0" hangingPunct="0">
              <a:spcBef>
                <a:spcPct val="0"/>
              </a:spcBef>
              <a:defRPr/>
            </a:pPr>
            <a:endParaRPr lang="en-GB" dirty="0" smtClean="0"/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lang="en-GB" dirty="0" smtClean="0"/>
              <a:t>	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lang="en-GB" dirty="0" smtClean="0"/>
              <a:t>  </a:t>
            </a:r>
            <a:r>
              <a:rPr lang="en-GB" dirty="0" smtClean="0">
                <a:solidFill>
                  <a:srgbClr val="006600"/>
                </a:solidFill>
              </a:rPr>
              <a:t>//	Method whose signature includes an </a:t>
            </a:r>
            <a:r>
              <a:rPr lang="en-GB" dirty="0" err="1" smtClean="0">
                <a:solidFill>
                  <a:srgbClr val="006600"/>
                </a:solidFill>
              </a:rPr>
              <a:t>int</a:t>
            </a:r>
            <a:endParaRPr lang="en-GB" dirty="0" smtClean="0"/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lang="en-GB" dirty="0" smtClean="0"/>
              <a:t>	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defRPr/>
            </a:pPr>
            <a:endParaRPr lang="en-GB" dirty="0" smtClean="0"/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lang="en-GB" dirty="0" smtClean="0"/>
              <a:t>}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931863" y="5165725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buFont typeface="Arial" pitchFamily="34" charset="0"/>
              <a:buNone/>
            </a:pPr>
            <a:r>
              <a:rPr lang="en-US" altLang="en-US" sz="2000">
                <a:latin typeface="Arial" pitchFamily="34" charset="0"/>
              </a:rPr>
              <a:t>To fully appreciate how methods are called (or invoked) we must understand the purpose of the method’s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859713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Signatures Revisited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727075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The signature of the previous method is underlined below: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66800" y="2636838"/>
            <a:ext cx="7620000" cy="18780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0" hangingPunct="0">
              <a:spcBef>
                <a:spcPct val="0"/>
              </a:spcBef>
              <a:defRPr/>
            </a:pPr>
            <a:r>
              <a:rPr lang="en-GB" dirty="0" smtClean="0"/>
              <a:t>static void sillyMethod1 (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pNumber</a:t>
            </a:r>
            <a:r>
              <a:rPr lang="en-GB" dirty="0" smtClean="0"/>
              <a:t>) {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defRPr/>
            </a:pPr>
            <a:endParaRPr lang="en-GB" dirty="0" smtClean="0"/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lang="en-GB" dirty="0" smtClean="0"/>
              <a:t>	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lang="en-GB" dirty="0" smtClean="0"/>
              <a:t>  </a:t>
            </a:r>
            <a:r>
              <a:rPr lang="en-GB" dirty="0" smtClean="0">
                <a:solidFill>
                  <a:srgbClr val="006600"/>
                </a:solidFill>
              </a:rPr>
              <a:t>//	Method whose signature includes an </a:t>
            </a:r>
            <a:r>
              <a:rPr lang="en-GB" dirty="0" err="1" smtClean="0">
                <a:solidFill>
                  <a:srgbClr val="006600"/>
                </a:solidFill>
              </a:rPr>
              <a:t>int</a:t>
            </a:r>
            <a:endParaRPr lang="en-GB" dirty="0" smtClean="0"/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lang="en-GB" dirty="0" smtClean="0"/>
              <a:t>	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defRPr/>
            </a:pPr>
            <a:endParaRPr lang="en-GB" dirty="0" smtClean="0"/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defRPr/>
            </a:pPr>
            <a:r>
              <a:rPr lang="en-GB" dirty="0" smtClean="0"/>
              <a:t>}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484438" y="3068638"/>
            <a:ext cx="311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85800" y="5013325"/>
            <a:ext cx="81534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Font typeface="Arial" charset="0"/>
              <a:buNone/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To call/invoke this method we MUST obey its signature and supply an </a:t>
            </a:r>
            <a:r>
              <a:rPr lang="en-US" sz="2000" b="1">
                <a:latin typeface="Arial" charset="0"/>
                <a:ea typeface="ＭＳ Ｐゴシック" charset="0"/>
              </a:rPr>
              <a:t>int</a:t>
            </a:r>
            <a:r>
              <a:rPr lang="en-US" sz="2000">
                <a:latin typeface="Arial" charset="0"/>
                <a:ea typeface="ＭＳ Ｐゴシック" charset="0"/>
              </a:rPr>
              <a:t> value in the form of:</a:t>
            </a:r>
          </a:p>
          <a:p>
            <a:pPr marL="742950" lvl="1" indent="-285750" algn="l">
              <a:buFontTx/>
              <a:buChar char="–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an explicit integer (e.g. 12, -34, 99 etc.) </a:t>
            </a:r>
          </a:p>
          <a:p>
            <a:pPr marL="742950" lvl="1" indent="-285750" algn="l">
              <a:buFontTx/>
              <a:buChar char="–"/>
              <a:defRPr/>
            </a:pPr>
            <a:r>
              <a:rPr lang="en-US" sz="1800">
                <a:latin typeface="Arial" charset="0"/>
                <a:ea typeface="ＭＳ Ｐゴシック" charset="0"/>
              </a:rPr>
              <a:t>an int variable (e.g. myNumber, someValue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The body of </a:t>
            </a:r>
            <a:r>
              <a:rPr lang="en-US" dirty="0" smtClean="0">
                <a:ea typeface="+mj-ea"/>
              </a:rPr>
              <a:t>sillyMethod1</a:t>
            </a:r>
            <a:endParaRPr lang="en-US" dirty="0">
              <a:ea typeface="+mj-ea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762000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Consider the following: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0825" y="2819400"/>
            <a:ext cx="8588375" cy="24622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static void sillyMethod1 (</a:t>
            </a:r>
            <a:r>
              <a:rPr lang="en-GB" altLang="en-US" sz="2000" b="1" dirty="0" err="1">
                <a:latin typeface="Arial" pitchFamily="34" charset="0"/>
              </a:rPr>
              <a:t>int</a:t>
            </a:r>
            <a:r>
              <a:rPr lang="en-GB" altLang="en-US" sz="2000" b="1" dirty="0">
                <a:latin typeface="Arial" pitchFamily="34" charset="0"/>
              </a:rPr>
              <a:t> </a:t>
            </a:r>
            <a:r>
              <a:rPr lang="en-GB" altLang="en-US" sz="2000" b="1" dirty="0" err="1">
                <a:latin typeface="Arial" pitchFamily="34" charset="0"/>
              </a:rPr>
              <a:t>pNumber</a:t>
            </a:r>
            <a:r>
              <a:rPr lang="en-GB" altLang="en-US" sz="2000" b="1" dirty="0">
                <a:latin typeface="Arial" pitchFamily="34" charset="0"/>
              </a:rPr>
              <a:t>) {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	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 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	</a:t>
            </a:r>
            <a:r>
              <a:rPr lang="en-GB" altLang="en-US" sz="2000" b="1" dirty="0" err="1">
                <a:solidFill>
                  <a:srgbClr val="006600"/>
                </a:solidFill>
                <a:latin typeface="Arial" pitchFamily="34" charset="0"/>
              </a:rPr>
              <a:t>System.out.println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(“  ************************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”);	</a:t>
            </a:r>
            <a:r>
              <a:rPr lang="en-GB" altLang="en-US" sz="2000" b="1" dirty="0">
                <a:latin typeface="Arial" pitchFamily="34" charset="0"/>
              </a:rPr>
              <a:t>  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  </a:t>
            </a:r>
            <a:r>
              <a:rPr lang="en-US" altLang="en-US" sz="2000" b="1" dirty="0">
                <a:latin typeface="Arial" pitchFamily="34" charset="0"/>
              </a:rPr>
              <a:t>	</a:t>
            </a:r>
            <a:r>
              <a:rPr lang="en-GB" altLang="en-US" sz="2000" b="1" dirty="0" err="1">
                <a:solidFill>
                  <a:srgbClr val="006600"/>
                </a:solidFill>
                <a:latin typeface="Arial" pitchFamily="34" charset="0"/>
              </a:rPr>
              <a:t>System.out.println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(“Number passed in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was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: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“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+  </a:t>
            </a:r>
            <a:r>
              <a:rPr lang="en-GB" altLang="en-US" sz="2000" b="1" dirty="0" err="1">
                <a:solidFill>
                  <a:srgbClr val="006600"/>
                </a:solidFill>
                <a:latin typeface="Arial" pitchFamily="34" charset="0"/>
              </a:rPr>
              <a:t>pNumber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);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  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	</a:t>
            </a:r>
            <a:r>
              <a:rPr lang="en-GB" altLang="en-US" sz="2000" b="1" dirty="0" err="1">
                <a:solidFill>
                  <a:srgbClr val="006600"/>
                </a:solidFill>
                <a:latin typeface="Arial" pitchFamily="34" charset="0"/>
              </a:rPr>
              <a:t>System.out.println</a:t>
            </a:r>
            <a:r>
              <a:rPr lang="en-US" altLang="en-US" sz="2000" b="1" dirty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(“</a:t>
            </a:r>
            <a:r>
              <a:rPr lang="en-US" altLang="ja-JP" sz="2000" b="1" dirty="0">
                <a:solidFill>
                  <a:srgbClr val="006600"/>
                </a:solidFill>
                <a:latin typeface="Arial" pitchFamily="34" charset="0"/>
              </a:rPr>
              <a:t>  </a:t>
            </a:r>
            <a:r>
              <a:rPr lang="en-GB" altLang="ja-JP" sz="2000" b="1" dirty="0">
                <a:solidFill>
                  <a:srgbClr val="006600"/>
                </a:solidFill>
                <a:latin typeface="Arial" pitchFamily="34" charset="0"/>
              </a:rPr>
              <a:t>************************</a:t>
            </a:r>
            <a:r>
              <a:rPr lang="en-US" altLang="ja-JP" sz="2000" b="1" dirty="0">
                <a:solidFill>
                  <a:srgbClr val="006600"/>
                </a:solidFill>
                <a:latin typeface="Arial" pitchFamily="34" charset="0"/>
              </a:rPr>
              <a:t>  </a:t>
            </a:r>
            <a:r>
              <a:rPr lang="en-GB" altLang="en-US" sz="2000" b="1" dirty="0">
                <a:solidFill>
                  <a:srgbClr val="006600"/>
                </a:solidFill>
                <a:latin typeface="Arial" pitchFamily="34" charset="0"/>
              </a:rPr>
              <a:t>”</a:t>
            </a:r>
            <a:r>
              <a:rPr lang="en-GB" altLang="ja-JP" sz="2000" b="1" dirty="0">
                <a:solidFill>
                  <a:srgbClr val="006600"/>
                </a:solidFill>
                <a:latin typeface="Arial" pitchFamily="34" charset="0"/>
              </a:rPr>
              <a:t>);	</a:t>
            </a:r>
            <a:endParaRPr lang="en-GB" altLang="ja-JP" sz="2000" b="1" dirty="0">
              <a:latin typeface="Arial" pitchFamily="34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GB" altLang="en-US" sz="2000" b="1" dirty="0">
                <a:latin typeface="Arial" pitchFamily="34" charset="0"/>
              </a:rPr>
              <a:t>	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GB" altLang="en-US" sz="2000" b="1" dirty="0" smtClean="0">
                <a:latin typeface="Arial" pitchFamily="34" charset="0"/>
              </a:rPr>
              <a:t>}</a:t>
            </a:r>
            <a:endParaRPr lang="en-GB" altLang="en-US" sz="2000" b="1" dirty="0"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58813" y="5589588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 sz="2000">
                <a:latin typeface="Arial" pitchFamily="34" charset="0"/>
              </a:rPr>
              <a:t>We have a </a:t>
            </a:r>
            <a:r>
              <a:rPr lang="en-US" altLang="en-US" sz="2000" b="1">
                <a:latin typeface="Arial" pitchFamily="34" charset="0"/>
              </a:rPr>
              <a:t>void</a:t>
            </a:r>
            <a:r>
              <a:rPr lang="en-US" altLang="en-US" sz="2000">
                <a:latin typeface="Arial" pitchFamily="34" charset="0"/>
              </a:rPr>
              <a:t> method – no value is being returned</a:t>
            </a:r>
          </a:p>
          <a:p>
            <a:pPr algn="l" eaLnBrk="1" hangingPunct="1">
              <a:buFontTx/>
              <a:buChar char="•"/>
            </a:pPr>
            <a:r>
              <a:rPr lang="en-US" altLang="en-US" sz="2000">
                <a:latin typeface="Arial" pitchFamily="34" charset="0"/>
              </a:rPr>
              <a:t>We can </a:t>
            </a:r>
            <a:r>
              <a:rPr lang="en-US" altLang="en-US" sz="2000" b="1">
                <a:latin typeface="Arial" pitchFamily="34" charset="0"/>
              </a:rPr>
              <a:t>invoke</a:t>
            </a:r>
            <a:r>
              <a:rPr lang="en-US" altLang="en-US" sz="2000">
                <a:latin typeface="Arial" pitchFamily="34" charset="0"/>
              </a:rPr>
              <a:t> this method in a number of 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a typeface="+mj-ea"/>
              </a:rPr>
              <a:t>void Methods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5326063" cy="4400550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A </a:t>
            </a:r>
            <a:r>
              <a:rPr lang="en-GB" altLang="en-US" smtClean="0">
                <a:solidFill>
                  <a:srgbClr val="CC3300"/>
                </a:solidFill>
              </a:rPr>
              <a:t>method</a:t>
            </a:r>
            <a:r>
              <a:rPr lang="en-US" altLang="en-US" smtClean="0">
                <a:solidFill>
                  <a:srgbClr val="CC3300"/>
                </a:solidFill>
              </a:rPr>
              <a:t> </a:t>
            </a:r>
            <a:r>
              <a:rPr lang="en-US" altLang="en-US" smtClean="0"/>
              <a:t>is a named, neatly packaged fragment of Java code 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rgbClr val="FF0000"/>
                </a:solidFill>
              </a:rPr>
              <a:t>void</a:t>
            </a:r>
            <a:r>
              <a:rPr lang="en-US" altLang="en-US" smtClean="0"/>
              <a:t> method is a method </a:t>
            </a:r>
            <a:r>
              <a:rPr lang="en-GB" altLang="en-US" smtClean="0"/>
              <a:t>that </a:t>
            </a:r>
            <a:r>
              <a:rPr lang="en-GB" altLang="en-US" u="sng" smtClean="0"/>
              <a:t>performs a task</a:t>
            </a:r>
            <a:r>
              <a:rPr lang="en-GB" altLang="en-US" smtClean="0"/>
              <a:t> </a:t>
            </a:r>
            <a:endParaRPr lang="en-US" altLang="en-US" smtClean="0"/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mtClean="0"/>
              <a:t>If we give the method a </a:t>
            </a:r>
            <a:r>
              <a:rPr lang="en-US" altLang="en-US" smtClean="0">
                <a:solidFill>
                  <a:srgbClr val="CC3300"/>
                </a:solidFill>
              </a:rPr>
              <a:t>name</a:t>
            </a:r>
            <a:r>
              <a:rPr lang="en-US" altLang="en-US" smtClean="0"/>
              <a:t> (or </a:t>
            </a:r>
            <a:r>
              <a:rPr lang="en-US" altLang="en-US" sz="2100" smtClean="0">
                <a:solidFill>
                  <a:srgbClr val="CC3300"/>
                </a:solidFill>
              </a:rPr>
              <a:t>identifier</a:t>
            </a:r>
            <a:r>
              <a:rPr lang="en-US" altLang="en-US" smtClean="0"/>
              <a:t>) then we can reuse the method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mtClean="0"/>
              <a:t>All methods must therefore be given a </a:t>
            </a:r>
            <a:r>
              <a:rPr lang="en-US" altLang="en-US" smtClean="0">
                <a:solidFill>
                  <a:srgbClr val="CC3300"/>
                </a:solidFill>
              </a:rPr>
              <a:t>name</a:t>
            </a:r>
            <a:r>
              <a:rPr lang="en-US" altLang="en-US" smtClean="0"/>
              <a:t>/</a:t>
            </a:r>
            <a:r>
              <a:rPr lang="en-US" altLang="en-US" smtClean="0">
                <a:solidFill>
                  <a:srgbClr val="CC3300"/>
                </a:solidFill>
              </a:rPr>
              <a:t>identifier</a:t>
            </a:r>
            <a:r>
              <a:rPr lang="en-US" altLang="en-US" smtClean="0"/>
              <a:t> </a:t>
            </a:r>
          </a:p>
        </p:txBody>
      </p:sp>
      <p:pic>
        <p:nvPicPr>
          <p:cNvPr id="15363" name="Picture 4" descr="C:\Users\martin\AppData\Local\Microsoft\Windows\Temporary Internet Files\Content.IE5\GI569378\MP90031432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88" y="2136775"/>
            <a:ext cx="2843212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6424613" y="1412875"/>
            <a:ext cx="1898650" cy="4073525"/>
            <a:chOff x="6424167" y="1412776"/>
            <a:chExt cx="1898899" cy="4073227"/>
          </a:xfrm>
        </p:grpSpPr>
        <p:sp>
          <p:nvSpPr>
            <p:cNvPr id="15365" name="TextBox 1"/>
            <p:cNvSpPr txBox="1">
              <a:spLocks noChangeArrowheads="1"/>
            </p:cNvSpPr>
            <p:nvPr/>
          </p:nvSpPr>
          <p:spPr bwMode="auto">
            <a:xfrm>
              <a:off x="6459433" y="2729905"/>
              <a:ext cx="18097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>
                  <a:latin typeface="Calibri" pitchFamily="34" charset="0"/>
                </a:rPr>
                <a:t>Method to build a wall</a:t>
              </a:r>
            </a:p>
          </p:txBody>
        </p:sp>
        <p:sp>
          <p:nvSpPr>
            <p:cNvPr id="15366" name="Firewall"/>
            <p:cNvSpPr>
              <a:spLocks noEditPoints="1" noChangeArrowheads="1"/>
            </p:cNvSpPr>
            <p:nvPr/>
          </p:nvSpPr>
          <p:spPr bwMode="auto">
            <a:xfrm>
              <a:off x="6493747" y="4581128"/>
              <a:ext cx="1809750" cy="9048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61 w 21600"/>
                <a:gd name="T25" fmla="*/ 22454 h 21600"/>
                <a:gd name="T26" fmla="*/ 21069 w 21600"/>
                <a:gd name="T27" fmla="*/ 3228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540" y="4628"/>
                  </a:moveTo>
                  <a:lnTo>
                    <a:pt x="0" y="4628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4628"/>
                  </a:lnTo>
                  <a:lnTo>
                    <a:pt x="21060" y="4628"/>
                  </a:lnTo>
                  <a:lnTo>
                    <a:pt x="21060" y="21600"/>
                  </a:lnTo>
                  <a:lnTo>
                    <a:pt x="540" y="21600"/>
                  </a:lnTo>
                  <a:lnTo>
                    <a:pt x="540" y="4628"/>
                  </a:lnTo>
                  <a:close/>
                </a:path>
                <a:path w="21600" h="21600" extrusionOk="0">
                  <a:moveTo>
                    <a:pt x="540" y="4628"/>
                  </a:moveTo>
                  <a:lnTo>
                    <a:pt x="540" y="6171"/>
                  </a:lnTo>
                  <a:lnTo>
                    <a:pt x="2700" y="6171"/>
                  </a:lnTo>
                  <a:lnTo>
                    <a:pt x="2700" y="4628"/>
                  </a:lnTo>
                  <a:lnTo>
                    <a:pt x="540" y="4628"/>
                  </a:lnTo>
                  <a:close/>
                </a:path>
                <a:path w="21600" h="21600" extrusionOk="0">
                  <a:moveTo>
                    <a:pt x="2700" y="4628"/>
                  </a:moveTo>
                  <a:lnTo>
                    <a:pt x="2700" y="6171"/>
                  </a:lnTo>
                  <a:lnTo>
                    <a:pt x="4860" y="6171"/>
                  </a:lnTo>
                  <a:lnTo>
                    <a:pt x="4860" y="4628"/>
                  </a:lnTo>
                  <a:lnTo>
                    <a:pt x="2700" y="4628"/>
                  </a:lnTo>
                  <a:close/>
                </a:path>
                <a:path w="21600" h="21600" extrusionOk="0">
                  <a:moveTo>
                    <a:pt x="4860" y="4628"/>
                  </a:moveTo>
                  <a:lnTo>
                    <a:pt x="4860" y="6171"/>
                  </a:lnTo>
                  <a:lnTo>
                    <a:pt x="7020" y="6171"/>
                  </a:lnTo>
                  <a:lnTo>
                    <a:pt x="7020" y="4628"/>
                  </a:lnTo>
                  <a:lnTo>
                    <a:pt x="4860" y="4628"/>
                  </a:lnTo>
                  <a:close/>
                </a:path>
                <a:path w="21600" h="21600" extrusionOk="0">
                  <a:moveTo>
                    <a:pt x="7020" y="4628"/>
                  </a:moveTo>
                  <a:lnTo>
                    <a:pt x="7020" y="6171"/>
                  </a:lnTo>
                  <a:lnTo>
                    <a:pt x="9180" y="6171"/>
                  </a:lnTo>
                  <a:lnTo>
                    <a:pt x="9180" y="4628"/>
                  </a:lnTo>
                  <a:lnTo>
                    <a:pt x="7020" y="4628"/>
                  </a:lnTo>
                  <a:close/>
                </a:path>
                <a:path w="21600" h="21600" extrusionOk="0">
                  <a:moveTo>
                    <a:pt x="9180" y="4628"/>
                  </a:moveTo>
                  <a:lnTo>
                    <a:pt x="9180" y="6171"/>
                  </a:lnTo>
                  <a:lnTo>
                    <a:pt x="11340" y="6171"/>
                  </a:lnTo>
                  <a:lnTo>
                    <a:pt x="11340" y="4628"/>
                  </a:lnTo>
                  <a:lnTo>
                    <a:pt x="9180" y="4628"/>
                  </a:lnTo>
                  <a:close/>
                </a:path>
                <a:path w="21600" h="21600" extrusionOk="0">
                  <a:moveTo>
                    <a:pt x="11340" y="4628"/>
                  </a:moveTo>
                  <a:lnTo>
                    <a:pt x="11340" y="6171"/>
                  </a:lnTo>
                  <a:lnTo>
                    <a:pt x="13500" y="6171"/>
                  </a:lnTo>
                  <a:lnTo>
                    <a:pt x="13500" y="4628"/>
                  </a:lnTo>
                  <a:lnTo>
                    <a:pt x="11340" y="4628"/>
                  </a:lnTo>
                  <a:close/>
                </a:path>
                <a:path w="21600" h="21600" extrusionOk="0">
                  <a:moveTo>
                    <a:pt x="13500" y="4628"/>
                  </a:moveTo>
                  <a:lnTo>
                    <a:pt x="13500" y="6171"/>
                  </a:lnTo>
                  <a:lnTo>
                    <a:pt x="15660" y="6171"/>
                  </a:lnTo>
                  <a:lnTo>
                    <a:pt x="15660" y="4628"/>
                  </a:lnTo>
                  <a:lnTo>
                    <a:pt x="13500" y="4628"/>
                  </a:lnTo>
                  <a:close/>
                </a:path>
                <a:path w="21600" h="21600" extrusionOk="0">
                  <a:moveTo>
                    <a:pt x="15660" y="4628"/>
                  </a:moveTo>
                  <a:lnTo>
                    <a:pt x="15660" y="6171"/>
                  </a:lnTo>
                  <a:lnTo>
                    <a:pt x="17820" y="6171"/>
                  </a:lnTo>
                  <a:lnTo>
                    <a:pt x="17820" y="4628"/>
                  </a:lnTo>
                  <a:lnTo>
                    <a:pt x="15660" y="4628"/>
                  </a:lnTo>
                  <a:close/>
                </a:path>
                <a:path w="21600" h="21600" extrusionOk="0">
                  <a:moveTo>
                    <a:pt x="17820" y="4628"/>
                  </a:moveTo>
                  <a:lnTo>
                    <a:pt x="17820" y="6171"/>
                  </a:lnTo>
                  <a:lnTo>
                    <a:pt x="19980" y="6171"/>
                  </a:lnTo>
                  <a:lnTo>
                    <a:pt x="19980" y="4628"/>
                  </a:lnTo>
                  <a:lnTo>
                    <a:pt x="17820" y="4628"/>
                  </a:lnTo>
                  <a:close/>
                </a:path>
                <a:path w="21600" h="21600" extrusionOk="0">
                  <a:moveTo>
                    <a:pt x="1620" y="6171"/>
                  </a:moveTo>
                  <a:lnTo>
                    <a:pt x="1620" y="7714"/>
                  </a:lnTo>
                  <a:lnTo>
                    <a:pt x="3779" y="7714"/>
                  </a:lnTo>
                  <a:lnTo>
                    <a:pt x="3779" y="6171"/>
                  </a:lnTo>
                  <a:lnTo>
                    <a:pt x="1620" y="6171"/>
                  </a:lnTo>
                  <a:close/>
                </a:path>
                <a:path w="21600" h="21600" extrusionOk="0">
                  <a:moveTo>
                    <a:pt x="3779" y="6171"/>
                  </a:moveTo>
                  <a:lnTo>
                    <a:pt x="3779" y="7714"/>
                  </a:lnTo>
                  <a:lnTo>
                    <a:pt x="5940" y="7714"/>
                  </a:lnTo>
                  <a:lnTo>
                    <a:pt x="5940" y="6171"/>
                  </a:lnTo>
                  <a:lnTo>
                    <a:pt x="3779" y="6171"/>
                  </a:lnTo>
                  <a:close/>
                </a:path>
                <a:path w="21600" h="21600" extrusionOk="0">
                  <a:moveTo>
                    <a:pt x="5940" y="6171"/>
                  </a:moveTo>
                  <a:lnTo>
                    <a:pt x="5940" y="7714"/>
                  </a:lnTo>
                  <a:lnTo>
                    <a:pt x="8100" y="7714"/>
                  </a:lnTo>
                  <a:lnTo>
                    <a:pt x="8100" y="6171"/>
                  </a:lnTo>
                  <a:lnTo>
                    <a:pt x="5940" y="6171"/>
                  </a:lnTo>
                  <a:close/>
                </a:path>
                <a:path w="21600" h="21600" extrusionOk="0">
                  <a:moveTo>
                    <a:pt x="8100" y="6171"/>
                  </a:moveTo>
                  <a:lnTo>
                    <a:pt x="8100" y="7714"/>
                  </a:lnTo>
                  <a:lnTo>
                    <a:pt x="10260" y="7714"/>
                  </a:lnTo>
                  <a:lnTo>
                    <a:pt x="10260" y="6171"/>
                  </a:lnTo>
                  <a:lnTo>
                    <a:pt x="8100" y="6171"/>
                  </a:lnTo>
                  <a:close/>
                </a:path>
                <a:path w="21600" h="21600" extrusionOk="0">
                  <a:moveTo>
                    <a:pt x="10260" y="6171"/>
                  </a:moveTo>
                  <a:lnTo>
                    <a:pt x="10260" y="7714"/>
                  </a:lnTo>
                  <a:lnTo>
                    <a:pt x="12419" y="7714"/>
                  </a:lnTo>
                  <a:lnTo>
                    <a:pt x="12419" y="6171"/>
                  </a:lnTo>
                  <a:lnTo>
                    <a:pt x="10260" y="6171"/>
                  </a:lnTo>
                  <a:close/>
                </a:path>
                <a:path w="21600" h="21600" extrusionOk="0">
                  <a:moveTo>
                    <a:pt x="12419" y="6171"/>
                  </a:moveTo>
                  <a:lnTo>
                    <a:pt x="12419" y="7714"/>
                  </a:lnTo>
                  <a:lnTo>
                    <a:pt x="14580" y="7714"/>
                  </a:lnTo>
                  <a:lnTo>
                    <a:pt x="14580" y="6171"/>
                  </a:lnTo>
                  <a:lnTo>
                    <a:pt x="12419" y="6171"/>
                  </a:lnTo>
                  <a:close/>
                </a:path>
                <a:path w="21600" h="21600" extrusionOk="0">
                  <a:moveTo>
                    <a:pt x="14580" y="6171"/>
                  </a:moveTo>
                  <a:lnTo>
                    <a:pt x="14580" y="7714"/>
                  </a:lnTo>
                  <a:lnTo>
                    <a:pt x="16740" y="7714"/>
                  </a:lnTo>
                  <a:lnTo>
                    <a:pt x="16740" y="6171"/>
                  </a:lnTo>
                  <a:lnTo>
                    <a:pt x="14580" y="6171"/>
                  </a:lnTo>
                  <a:close/>
                </a:path>
                <a:path w="21600" h="21600" extrusionOk="0">
                  <a:moveTo>
                    <a:pt x="16740" y="6171"/>
                  </a:moveTo>
                  <a:lnTo>
                    <a:pt x="16740" y="7714"/>
                  </a:lnTo>
                  <a:lnTo>
                    <a:pt x="18900" y="7714"/>
                  </a:lnTo>
                  <a:lnTo>
                    <a:pt x="18900" y="6171"/>
                  </a:lnTo>
                  <a:lnTo>
                    <a:pt x="16740" y="6171"/>
                  </a:lnTo>
                  <a:close/>
                </a:path>
                <a:path w="21600" h="21600" extrusionOk="0">
                  <a:moveTo>
                    <a:pt x="18900" y="6171"/>
                  </a:moveTo>
                  <a:lnTo>
                    <a:pt x="18900" y="7714"/>
                  </a:lnTo>
                  <a:lnTo>
                    <a:pt x="21060" y="7714"/>
                  </a:lnTo>
                  <a:lnTo>
                    <a:pt x="21060" y="6171"/>
                  </a:lnTo>
                  <a:lnTo>
                    <a:pt x="18900" y="6171"/>
                  </a:lnTo>
                  <a:close/>
                </a:path>
                <a:path w="21600" h="21600" extrusionOk="0">
                  <a:moveTo>
                    <a:pt x="540" y="7714"/>
                  </a:moveTo>
                  <a:lnTo>
                    <a:pt x="540" y="9257"/>
                  </a:lnTo>
                  <a:lnTo>
                    <a:pt x="2700" y="9257"/>
                  </a:lnTo>
                  <a:lnTo>
                    <a:pt x="2700" y="7714"/>
                  </a:lnTo>
                  <a:lnTo>
                    <a:pt x="540" y="7714"/>
                  </a:lnTo>
                  <a:close/>
                </a:path>
                <a:path w="21600" h="21600" extrusionOk="0">
                  <a:moveTo>
                    <a:pt x="2700" y="7714"/>
                  </a:moveTo>
                  <a:lnTo>
                    <a:pt x="2700" y="9257"/>
                  </a:lnTo>
                  <a:lnTo>
                    <a:pt x="4860" y="9257"/>
                  </a:lnTo>
                  <a:lnTo>
                    <a:pt x="4860" y="7714"/>
                  </a:lnTo>
                  <a:lnTo>
                    <a:pt x="2700" y="7714"/>
                  </a:lnTo>
                  <a:close/>
                </a:path>
                <a:path w="21600" h="21600" extrusionOk="0">
                  <a:moveTo>
                    <a:pt x="4860" y="7714"/>
                  </a:moveTo>
                  <a:lnTo>
                    <a:pt x="4860" y="9257"/>
                  </a:lnTo>
                  <a:lnTo>
                    <a:pt x="7020" y="9257"/>
                  </a:lnTo>
                  <a:lnTo>
                    <a:pt x="7020" y="7714"/>
                  </a:lnTo>
                  <a:lnTo>
                    <a:pt x="4860" y="7714"/>
                  </a:lnTo>
                  <a:close/>
                </a:path>
                <a:path w="21600" h="21600" extrusionOk="0">
                  <a:moveTo>
                    <a:pt x="7020" y="7714"/>
                  </a:moveTo>
                  <a:lnTo>
                    <a:pt x="7020" y="9257"/>
                  </a:lnTo>
                  <a:lnTo>
                    <a:pt x="9180" y="9257"/>
                  </a:lnTo>
                  <a:lnTo>
                    <a:pt x="9180" y="7714"/>
                  </a:lnTo>
                  <a:lnTo>
                    <a:pt x="7020" y="7714"/>
                  </a:lnTo>
                  <a:close/>
                </a:path>
                <a:path w="21600" h="21600" extrusionOk="0">
                  <a:moveTo>
                    <a:pt x="9180" y="7714"/>
                  </a:moveTo>
                  <a:lnTo>
                    <a:pt x="9180" y="9257"/>
                  </a:lnTo>
                  <a:lnTo>
                    <a:pt x="11340" y="9257"/>
                  </a:lnTo>
                  <a:lnTo>
                    <a:pt x="11340" y="7714"/>
                  </a:lnTo>
                  <a:lnTo>
                    <a:pt x="9180" y="7714"/>
                  </a:lnTo>
                  <a:close/>
                </a:path>
                <a:path w="21600" h="21600" extrusionOk="0">
                  <a:moveTo>
                    <a:pt x="11340" y="7714"/>
                  </a:moveTo>
                  <a:lnTo>
                    <a:pt x="11340" y="9257"/>
                  </a:lnTo>
                  <a:lnTo>
                    <a:pt x="13500" y="9257"/>
                  </a:lnTo>
                  <a:lnTo>
                    <a:pt x="13500" y="7714"/>
                  </a:lnTo>
                  <a:lnTo>
                    <a:pt x="11340" y="7714"/>
                  </a:lnTo>
                  <a:close/>
                </a:path>
                <a:path w="21600" h="21600" extrusionOk="0">
                  <a:moveTo>
                    <a:pt x="13500" y="7714"/>
                  </a:moveTo>
                  <a:lnTo>
                    <a:pt x="13500" y="9257"/>
                  </a:lnTo>
                  <a:lnTo>
                    <a:pt x="15660" y="9257"/>
                  </a:lnTo>
                  <a:lnTo>
                    <a:pt x="15660" y="7714"/>
                  </a:lnTo>
                  <a:lnTo>
                    <a:pt x="13500" y="7714"/>
                  </a:lnTo>
                  <a:close/>
                </a:path>
                <a:path w="21600" h="21600" extrusionOk="0">
                  <a:moveTo>
                    <a:pt x="15660" y="7714"/>
                  </a:moveTo>
                  <a:lnTo>
                    <a:pt x="15660" y="9257"/>
                  </a:lnTo>
                  <a:lnTo>
                    <a:pt x="17820" y="9257"/>
                  </a:lnTo>
                  <a:lnTo>
                    <a:pt x="17820" y="7714"/>
                  </a:lnTo>
                  <a:lnTo>
                    <a:pt x="15660" y="7714"/>
                  </a:lnTo>
                  <a:close/>
                </a:path>
                <a:path w="21600" h="21600" extrusionOk="0">
                  <a:moveTo>
                    <a:pt x="17820" y="7714"/>
                  </a:moveTo>
                  <a:lnTo>
                    <a:pt x="17820" y="9257"/>
                  </a:lnTo>
                  <a:lnTo>
                    <a:pt x="19980" y="9257"/>
                  </a:lnTo>
                  <a:lnTo>
                    <a:pt x="19980" y="7714"/>
                  </a:lnTo>
                  <a:lnTo>
                    <a:pt x="17820" y="7714"/>
                  </a:lnTo>
                  <a:close/>
                </a:path>
                <a:path w="21600" h="21600" extrusionOk="0">
                  <a:moveTo>
                    <a:pt x="1620" y="9257"/>
                  </a:moveTo>
                  <a:lnTo>
                    <a:pt x="1620" y="10800"/>
                  </a:lnTo>
                  <a:lnTo>
                    <a:pt x="3779" y="10800"/>
                  </a:lnTo>
                  <a:lnTo>
                    <a:pt x="3779" y="9257"/>
                  </a:lnTo>
                  <a:lnTo>
                    <a:pt x="1620" y="9257"/>
                  </a:lnTo>
                  <a:close/>
                </a:path>
                <a:path w="21600" h="21600" extrusionOk="0">
                  <a:moveTo>
                    <a:pt x="3779" y="9257"/>
                  </a:moveTo>
                  <a:lnTo>
                    <a:pt x="3779" y="10800"/>
                  </a:lnTo>
                  <a:lnTo>
                    <a:pt x="5940" y="10800"/>
                  </a:lnTo>
                  <a:lnTo>
                    <a:pt x="5940" y="9257"/>
                  </a:lnTo>
                  <a:lnTo>
                    <a:pt x="3779" y="9257"/>
                  </a:lnTo>
                  <a:close/>
                </a:path>
                <a:path w="21600" h="21600" extrusionOk="0">
                  <a:moveTo>
                    <a:pt x="5940" y="9257"/>
                  </a:moveTo>
                  <a:lnTo>
                    <a:pt x="5940" y="10800"/>
                  </a:lnTo>
                  <a:lnTo>
                    <a:pt x="8100" y="10800"/>
                  </a:lnTo>
                  <a:lnTo>
                    <a:pt x="8100" y="9257"/>
                  </a:lnTo>
                  <a:lnTo>
                    <a:pt x="5940" y="9257"/>
                  </a:lnTo>
                  <a:close/>
                </a:path>
                <a:path w="21600" h="21600" extrusionOk="0">
                  <a:moveTo>
                    <a:pt x="8100" y="9257"/>
                  </a:moveTo>
                  <a:lnTo>
                    <a:pt x="8100" y="10800"/>
                  </a:lnTo>
                  <a:lnTo>
                    <a:pt x="10260" y="10800"/>
                  </a:lnTo>
                  <a:lnTo>
                    <a:pt x="10260" y="9257"/>
                  </a:lnTo>
                  <a:lnTo>
                    <a:pt x="8100" y="9257"/>
                  </a:lnTo>
                  <a:close/>
                </a:path>
                <a:path w="21600" h="21600" extrusionOk="0">
                  <a:moveTo>
                    <a:pt x="10260" y="9257"/>
                  </a:moveTo>
                  <a:lnTo>
                    <a:pt x="10260" y="10800"/>
                  </a:lnTo>
                  <a:lnTo>
                    <a:pt x="12419" y="10800"/>
                  </a:lnTo>
                  <a:lnTo>
                    <a:pt x="12419" y="9257"/>
                  </a:lnTo>
                  <a:lnTo>
                    <a:pt x="10260" y="9257"/>
                  </a:lnTo>
                  <a:close/>
                </a:path>
                <a:path w="21600" h="21600" extrusionOk="0">
                  <a:moveTo>
                    <a:pt x="12419" y="9257"/>
                  </a:moveTo>
                  <a:lnTo>
                    <a:pt x="12419" y="10800"/>
                  </a:lnTo>
                  <a:lnTo>
                    <a:pt x="14580" y="10800"/>
                  </a:lnTo>
                  <a:lnTo>
                    <a:pt x="14580" y="9257"/>
                  </a:lnTo>
                  <a:lnTo>
                    <a:pt x="12419" y="9257"/>
                  </a:lnTo>
                  <a:close/>
                </a:path>
                <a:path w="21600" h="21600" extrusionOk="0">
                  <a:moveTo>
                    <a:pt x="14580" y="9257"/>
                  </a:moveTo>
                  <a:lnTo>
                    <a:pt x="14580" y="10800"/>
                  </a:lnTo>
                  <a:lnTo>
                    <a:pt x="16740" y="10800"/>
                  </a:lnTo>
                  <a:lnTo>
                    <a:pt x="16740" y="9257"/>
                  </a:lnTo>
                  <a:lnTo>
                    <a:pt x="14580" y="9257"/>
                  </a:lnTo>
                  <a:close/>
                </a:path>
                <a:path w="21600" h="21600" extrusionOk="0">
                  <a:moveTo>
                    <a:pt x="16740" y="9257"/>
                  </a:moveTo>
                  <a:lnTo>
                    <a:pt x="16740" y="10800"/>
                  </a:lnTo>
                  <a:lnTo>
                    <a:pt x="18900" y="10800"/>
                  </a:lnTo>
                  <a:lnTo>
                    <a:pt x="18900" y="9257"/>
                  </a:lnTo>
                  <a:lnTo>
                    <a:pt x="16740" y="9257"/>
                  </a:lnTo>
                  <a:close/>
                </a:path>
                <a:path w="21600" h="21600" extrusionOk="0">
                  <a:moveTo>
                    <a:pt x="18900" y="9257"/>
                  </a:moveTo>
                  <a:lnTo>
                    <a:pt x="18900" y="10800"/>
                  </a:lnTo>
                  <a:lnTo>
                    <a:pt x="21060" y="10800"/>
                  </a:lnTo>
                  <a:lnTo>
                    <a:pt x="21060" y="9257"/>
                  </a:lnTo>
                  <a:lnTo>
                    <a:pt x="18900" y="9257"/>
                  </a:lnTo>
                  <a:close/>
                </a:path>
                <a:path w="21600" h="21600" extrusionOk="0">
                  <a:moveTo>
                    <a:pt x="540" y="10800"/>
                  </a:moveTo>
                  <a:lnTo>
                    <a:pt x="540" y="12342"/>
                  </a:lnTo>
                  <a:lnTo>
                    <a:pt x="2700" y="12342"/>
                  </a:lnTo>
                  <a:lnTo>
                    <a:pt x="2700" y="10800"/>
                  </a:lnTo>
                  <a:lnTo>
                    <a:pt x="540" y="10800"/>
                  </a:lnTo>
                  <a:close/>
                </a:path>
                <a:path w="21600" h="21600" extrusionOk="0">
                  <a:moveTo>
                    <a:pt x="2700" y="10800"/>
                  </a:moveTo>
                  <a:lnTo>
                    <a:pt x="2700" y="12342"/>
                  </a:lnTo>
                  <a:lnTo>
                    <a:pt x="4860" y="12342"/>
                  </a:lnTo>
                  <a:lnTo>
                    <a:pt x="4860" y="10800"/>
                  </a:lnTo>
                  <a:lnTo>
                    <a:pt x="2700" y="10800"/>
                  </a:lnTo>
                  <a:close/>
                </a:path>
                <a:path w="21600" h="21600" extrusionOk="0">
                  <a:moveTo>
                    <a:pt x="4860" y="10800"/>
                  </a:moveTo>
                  <a:lnTo>
                    <a:pt x="4860" y="12342"/>
                  </a:lnTo>
                  <a:lnTo>
                    <a:pt x="7020" y="12342"/>
                  </a:lnTo>
                  <a:lnTo>
                    <a:pt x="7020" y="10800"/>
                  </a:lnTo>
                  <a:lnTo>
                    <a:pt x="4860" y="10800"/>
                  </a:lnTo>
                  <a:close/>
                </a:path>
                <a:path w="21600" h="21600" extrusionOk="0">
                  <a:moveTo>
                    <a:pt x="7020" y="10800"/>
                  </a:moveTo>
                  <a:lnTo>
                    <a:pt x="7020" y="12342"/>
                  </a:lnTo>
                  <a:lnTo>
                    <a:pt x="9180" y="12342"/>
                  </a:lnTo>
                  <a:lnTo>
                    <a:pt x="9180" y="10800"/>
                  </a:lnTo>
                  <a:lnTo>
                    <a:pt x="7020" y="10800"/>
                  </a:lnTo>
                  <a:close/>
                </a:path>
                <a:path w="21600" h="21600" extrusionOk="0">
                  <a:moveTo>
                    <a:pt x="9180" y="10800"/>
                  </a:moveTo>
                  <a:lnTo>
                    <a:pt x="9180" y="12342"/>
                  </a:lnTo>
                  <a:lnTo>
                    <a:pt x="11340" y="12342"/>
                  </a:lnTo>
                  <a:lnTo>
                    <a:pt x="11340" y="10800"/>
                  </a:lnTo>
                  <a:lnTo>
                    <a:pt x="9180" y="10800"/>
                  </a:lnTo>
                  <a:close/>
                </a:path>
                <a:path w="21600" h="21600" extrusionOk="0">
                  <a:moveTo>
                    <a:pt x="11340" y="10800"/>
                  </a:moveTo>
                  <a:lnTo>
                    <a:pt x="11340" y="12342"/>
                  </a:lnTo>
                  <a:lnTo>
                    <a:pt x="13500" y="12342"/>
                  </a:lnTo>
                  <a:lnTo>
                    <a:pt x="13500" y="10800"/>
                  </a:lnTo>
                  <a:lnTo>
                    <a:pt x="11340" y="10800"/>
                  </a:lnTo>
                  <a:close/>
                </a:path>
                <a:path w="21600" h="21600" extrusionOk="0">
                  <a:moveTo>
                    <a:pt x="13500" y="10800"/>
                  </a:moveTo>
                  <a:lnTo>
                    <a:pt x="13500" y="12342"/>
                  </a:lnTo>
                  <a:lnTo>
                    <a:pt x="15660" y="12342"/>
                  </a:lnTo>
                  <a:lnTo>
                    <a:pt x="15660" y="10800"/>
                  </a:lnTo>
                  <a:lnTo>
                    <a:pt x="13500" y="10800"/>
                  </a:lnTo>
                  <a:close/>
                </a:path>
                <a:path w="21600" h="21600" extrusionOk="0">
                  <a:moveTo>
                    <a:pt x="15660" y="10800"/>
                  </a:moveTo>
                  <a:lnTo>
                    <a:pt x="15660" y="12342"/>
                  </a:lnTo>
                  <a:lnTo>
                    <a:pt x="17820" y="12342"/>
                  </a:lnTo>
                  <a:lnTo>
                    <a:pt x="17820" y="10800"/>
                  </a:lnTo>
                  <a:lnTo>
                    <a:pt x="15660" y="10800"/>
                  </a:lnTo>
                  <a:close/>
                </a:path>
                <a:path w="21600" h="21600" extrusionOk="0">
                  <a:moveTo>
                    <a:pt x="17820" y="10800"/>
                  </a:moveTo>
                  <a:lnTo>
                    <a:pt x="17820" y="12342"/>
                  </a:lnTo>
                  <a:lnTo>
                    <a:pt x="19980" y="12342"/>
                  </a:lnTo>
                  <a:lnTo>
                    <a:pt x="19980" y="10800"/>
                  </a:lnTo>
                  <a:lnTo>
                    <a:pt x="17820" y="10800"/>
                  </a:lnTo>
                  <a:close/>
                </a:path>
                <a:path w="21600" h="21600" extrusionOk="0">
                  <a:moveTo>
                    <a:pt x="1620" y="12342"/>
                  </a:moveTo>
                  <a:lnTo>
                    <a:pt x="1620" y="13885"/>
                  </a:lnTo>
                  <a:lnTo>
                    <a:pt x="3779" y="13885"/>
                  </a:lnTo>
                  <a:lnTo>
                    <a:pt x="3779" y="12342"/>
                  </a:lnTo>
                  <a:lnTo>
                    <a:pt x="1620" y="12342"/>
                  </a:lnTo>
                  <a:close/>
                </a:path>
                <a:path w="21600" h="21600" extrusionOk="0">
                  <a:moveTo>
                    <a:pt x="3779" y="12342"/>
                  </a:moveTo>
                  <a:lnTo>
                    <a:pt x="3779" y="13885"/>
                  </a:lnTo>
                  <a:lnTo>
                    <a:pt x="5940" y="13885"/>
                  </a:lnTo>
                  <a:lnTo>
                    <a:pt x="5940" y="12342"/>
                  </a:lnTo>
                  <a:lnTo>
                    <a:pt x="3779" y="12342"/>
                  </a:lnTo>
                  <a:close/>
                </a:path>
                <a:path w="21600" h="21600" extrusionOk="0">
                  <a:moveTo>
                    <a:pt x="5940" y="12342"/>
                  </a:moveTo>
                  <a:lnTo>
                    <a:pt x="5940" y="13885"/>
                  </a:lnTo>
                  <a:lnTo>
                    <a:pt x="8100" y="13885"/>
                  </a:lnTo>
                  <a:lnTo>
                    <a:pt x="8100" y="12342"/>
                  </a:lnTo>
                  <a:lnTo>
                    <a:pt x="5940" y="12342"/>
                  </a:lnTo>
                  <a:close/>
                </a:path>
                <a:path w="21600" h="21600" extrusionOk="0">
                  <a:moveTo>
                    <a:pt x="8100" y="12342"/>
                  </a:moveTo>
                  <a:lnTo>
                    <a:pt x="8100" y="13885"/>
                  </a:lnTo>
                  <a:lnTo>
                    <a:pt x="10260" y="13885"/>
                  </a:lnTo>
                  <a:lnTo>
                    <a:pt x="10260" y="12342"/>
                  </a:lnTo>
                  <a:lnTo>
                    <a:pt x="8100" y="12342"/>
                  </a:lnTo>
                  <a:close/>
                </a:path>
                <a:path w="21600" h="21600" extrusionOk="0">
                  <a:moveTo>
                    <a:pt x="10260" y="12342"/>
                  </a:moveTo>
                  <a:lnTo>
                    <a:pt x="10260" y="13885"/>
                  </a:lnTo>
                  <a:lnTo>
                    <a:pt x="12419" y="13885"/>
                  </a:lnTo>
                  <a:lnTo>
                    <a:pt x="12419" y="12342"/>
                  </a:lnTo>
                  <a:lnTo>
                    <a:pt x="10260" y="12342"/>
                  </a:lnTo>
                  <a:close/>
                </a:path>
                <a:path w="21600" h="21600" extrusionOk="0">
                  <a:moveTo>
                    <a:pt x="12419" y="12342"/>
                  </a:moveTo>
                  <a:lnTo>
                    <a:pt x="12419" y="13885"/>
                  </a:lnTo>
                  <a:lnTo>
                    <a:pt x="14580" y="13885"/>
                  </a:lnTo>
                  <a:lnTo>
                    <a:pt x="14580" y="12342"/>
                  </a:lnTo>
                  <a:lnTo>
                    <a:pt x="12419" y="12342"/>
                  </a:lnTo>
                  <a:close/>
                </a:path>
                <a:path w="21600" h="21600" extrusionOk="0">
                  <a:moveTo>
                    <a:pt x="14580" y="12342"/>
                  </a:moveTo>
                  <a:lnTo>
                    <a:pt x="14580" y="13885"/>
                  </a:lnTo>
                  <a:lnTo>
                    <a:pt x="16740" y="13885"/>
                  </a:lnTo>
                  <a:lnTo>
                    <a:pt x="16740" y="12342"/>
                  </a:lnTo>
                  <a:lnTo>
                    <a:pt x="14580" y="12342"/>
                  </a:lnTo>
                  <a:close/>
                </a:path>
                <a:path w="21600" h="21600" extrusionOk="0">
                  <a:moveTo>
                    <a:pt x="16740" y="12342"/>
                  </a:moveTo>
                  <a:lnTo>
                    <a:pt x="16740" y="13885"/>
                  </a:lnTo>
                  <a:lnTo>
                    <a:pt x="18900" y="13885"/>
                  </a:lnTo>
                  <a:lnTo>
                    <a:pt x="18900" y="12342"/>
                  </a:lnTo>
                  <a:lnTo>
                    <a:pt x="16740" y="12342"/>
                  </a:lnTo>
                  <a:close/>
                </a:path>
                <a:path w="21600" h="21600" extrusionOk="0">
                  <a:moveTo>
                    <a:pt x="18900" y="12342"/>
                  </a:moveTo>
                  <a:lnTo>
                    <a:pt x="18900" y="13885"/>
                  </a:lnTo>
                  <a:lnTo>
                    <a:pt x="21060" y="13885"/>
                  </a:lnTo>
                  <a:lnTo>
                    <a:pt x="21060" y="12342"/>
                  </a:lnTo>
                  <a:lnTo>
                    <a:pt x="18900" y="12342"/>
                  </a:lnTo>
                  <a:close/>
                </a:path>
                <a:path w="21600" h="21600" extrusionOk="0">
                  <a:moveTo>
                    <a:pt x="540" y="13885"/>
                  </a:moveTo>
                  <a:lnTo>
                    <a:pt x="540" y="15428"/>
                  </a:lnTo>
                  <a:lnTo>
                    <a:pt x="2700" y="15428"/>
                  </a:lnTo>
                  <a:lnTo>
                    <a:pt x="2700" y="13885"/>
                  </a:lnTo>
                  <a:lnTo>
                    <a:pt x="540" y="13885"/>
                  </a:lnTo>
                  <a:close/>
                </a:path>
                <a:path w="21600" h="21600" extrusionOk="0">
                  <a:moveTo>
                    <a:pt x="2700" y="13885"/>
                  </a:moveTo>
                  <a:lnTo>
                    <a:pt x="2700" y="15428"/>
                  </a:lnTo>
                  <a:lnTo>
                    <a:pt x="4860" y="15428"/>
                  </a:lnTo>
                  <a:lnTo>
                    <a:pt x="4860" y="13885"/>
                  </a:lnTo>
                  <a:lnTo>
                    <a:pt x="2700" y="13885"/>
                  </a:lnTo>
                  <a:close/>
                </a:path>
                <a:path w="21600" h="21600" extrusionOk="0">
                  <a:moveTo>
                    <a:pt x="4860" y="13885"/>
                  </a:moveTo>
                  <a:lnTo>
                    <a:pt x="4860" y="15428"/>
                  </a:lnTo>
                  <a:lnTo>
                    <a:pt x="7020" y="15428"/>
                  </a:lnTo>
                  <a:lnTo>
                    <a:pt x="7020" y="13885"/>
                  </a:lnTo>
                  <a:lnTo>
                    <a:pt x="4860" y="13885"/>
                  </a:lnTo>
                  <a:close/>
                </a:path>
                <a:path w="21600" h="21600" extrusionOk="0">
                  <a:moveTo>
                    <a:pt x="7020" y="13885"/>
                  </a:moveTo>
                  <a:lnTo>
                    <a:pt x="7020" y="15428"/>
                  </a:lnTo>
                  <a:lnTo>
                    <a:pt x="9180" y="15428"/>
                  </a:lnTo>
                  <a:lnTo>
                    <a:pt x="9180" y="13885"/>
                  </a:lnTo>
                  <a:lnTo>
                    <a:pt x="7020" y="13885"/>
                  </a:lnTo>
                  <a:close/>
                </a:path>
                <a:path w="21600" h="21600" extrusionOk="0">
                  <a:moveTo>
                    <a:pt x="9180" y="13885"/>
                  </a:moveTo>
                  <a:lnTo>
                    <a:pt x="9180" y="15428"/>
                  </a:lnTo>
                  <a:lnTo>
                    <a:pt x="11340" y="15428"/>
                  </a:lnTo>
                  <a:lnTo>
                    <a:pt x="11340" y="13885"/>
                  </a:lnTo>
                  <a:lnTo>
                    <a:pt x="9180" y="13885"/>
                  </a:lnTo>
                  <a:close/>
                </a:path>
                <a:path w="21600" h="21600" extrusionOk="0">
                  <a:moveTo>
                    <a:pt x="11340" y="13885"/>
                  </a:moveTo>
                  <a:lnTo>
                    <a:pt x="11340" y="15428"/>
                  </a:lnTo>
                  <a:lnTo>
                    <a:pt x="13500" y="15428"/>
                  </a:lnTo>
                  <a:lnTo>
                    <a:pt x="13500" y="13885"/>
                  </a:lnTo>
                  <a:lnTo>
                    <a:pt x="11340" y="13885"/>
                  </a:lnTo>
                  <a:close/>
                </a:path>
                <a:path w="21600" h="21600" extrusionOk="0">
                  <a:moveTo>
                    <a:pt x="13500" y="13885"/>
                  </a:moveTo>
                  <a:lnTo>
                    <a:pt x="13500" y="15428"/>
                  </a:lnTo>
                  <a:lnTo>
                    <a:pt x="15660" y="15428"/>
                  </a:lnTo>
                  <a:lnTo>
                    <a:pt x="15660" y="13885"/>
                  </a:lnTo>
                  <a:lnTo>
                    <a:pt x="13500" y="13885"/>
                  </a:lnTo>
                  <a:close/>
                </a:path>
                <a:path w="21600" h="21600" extrusionOk="0">
                  <a:moveTo>
                    <a:pt x="15660" y="13885"/>
                  </a:moveTo>
                  <a:lnTo>
                    <a:pt x="15660" y="15428"/>
                  </a:lnTo>
                  <a:lnTo>
                    <a:pt x="17820" y="15428"/>
                  </a:lnTo>
                  <a:lnTo>
                    <a:pt x="17820" y="13885"/>
                  </a:lnTo>
                  <a:lnTo>
                    <a:pt x="15660" y="13885"/>
                  </a:lnTo>
                  <a:close/>
                </a:path>
                <a:path w="21600" h="21600" extrusionOk="0">
                  <a:moveTo>
                    <a:pt x="17820" y="13885"/>
                  </a:moveTo>
                  <a:lnTo>
                    <a:pt x="17820" y="15428"/>
                  </a:lnTo>
                  <a:lnTo>
                    <a:pt x="19980" y="15428"/>
                  </a:lnTo>
                  <a:lnTo>
                    <a:pt x="19980" y="13885"/>
                  </a:lnTo>
                  <a:lnTo>
                    <a:pt x="17820" y="13885"/>
                  </a:lnTo>
                  <a:close/>
                </a:path>
                <a:path w="21600" h="21600" extrusionOk="0">
                  <a:moveTo>
                    <a:pt x="1620" y="15428"/>
                  </a:moveTo>
                  <a:lnTo>
                    <a:pt x="1620" y="16971"/>
                  </a:lnTo>
                  <a:lnTo>
                    <a:pt x="3779" y="16971"/>
                  </a:lnTo>
                  <a:lnTo>
                    <a:pt x="3779" y="15428"/>
                  </a:lnTo>
                  <a:lnTo>
                    <a:pt x="1620" y="15428"/>
                  </a:lnTo>
                  <a:close/>
                </a:path>
                <a:path w="21600" h="21600" extrusionOk="0">
                  <a:moveTo>
                    <a:pt x="3779" y="15428"/>
                  </a:moveTo>
                  <a:lnTo>
                    <a:pt x="3779" y="16971"/>
                  </a:lnTo>
                  <a:lnTo>
                    <a:pt x="5940" y="16971"/>
                  </a:lnTo>
                  <a:lnTo>
                    <a:pt x="5940" y="15428"/>
                  </a:lnTo>
                  <a:lnTo>
                    <a:pt x="3779" y="15428"/>
                  </a:lnTo>
                  <a:close/>
                </a:path>
                <a:path w="21600" h="21600" extrusionOk="0">
                  <a:moveTo>
                    <a:pt x="5940" y="15428"/>
                  </a:moveTo>
                  <a:lnTo>
                    <a:pt x="5940" y="16971"/>
                  </a:lnTo>
                  <a:lnTo>
                    <a:pt x="8100" y="16971"/>
                  </a:lnTo>
                  <a:lnTo>
                    <a:pt x="8100" y="15428"/>
                  </a:lnTo>
                  <a:lnTo>
                    <a:pt x="5940" y="15428"/>
                  </a:lnTo>
                  <a:close/>
                </a:path>
                <a:path w="21600" h="21600" extrusionOk="0">
                  <a:moveTo>
                    <a:pt x="8100" y="15428"/>
                  </a:moveTo>
                  <a:lnTo>
                    <a:pt x="8100" y="16971"/>
                  </a:lnTo>
                  <a:lnTo>
                    <a:pt x="10260" y="16971"/>
                  </a:lnTo>
                  <a:lnTo>
                    <a:pt x="10260" y="15428"/>
                  </a:lnTo>
                  <a:lnTo>
                    <a:pt x="8100" y="15428"/>
                  </a:lnTo>
                  <a:close/>
                </a:path>
                <a:path w="21600" h="21600" extrusionOk="0">
                  <a:moveTo>
                    <a:pt x="10260" y="15428"/>
                  </a:moveTo>
                  <a:lnTo>
                    <a:pt x="10260" y="16971"/>
                  </a:lnTo>
                  <a:lnTo>
                    <a:pt x="12419" y="16971"/>
                  </a:lnTo>
                  <a:lnTo>
                    <a:pt x="12419" y="15428"/>
                  </a:lnTo>
                  <a:lnTo>
                    <a:pt x="10260" y="15428"/>
                  </a:lnTo>
                  <a:close/>
                </a:path>
                <a:path w="21600" h="21600" extrusionOk="0">
                  <a:moveTo>
                    <a:pt x="12419" y="15428"/>
                  </a:moveTo>
                  <a:lnTo>
                    <a:pt x="12419" y="16971"/>
                  </a:lnTo>
                  <a:lnTo>
                    <a:pt x="14580" y="16971"/>
                  </a:lnTo>
                  <a:lnTo>
                    <a:pt x="14580" y="15428"/>
                  </a:lnTo>
                  <a:lnTo>
                    <a:pt x="12419" y="15428"/>
                  </a:lnTo>
                  <a:close/>
                </a:path>
                <a:path w="21600" h="21600" extrusionOk="0">
                  <a:moveTo>
                    <a:pt x="14580" y="15428"/>
                  </a:moveTo>
                  <a:lnTo>
                    <a:pt x="14580" y="16971"/>
                  </a:lnTo>
                  <a:lnTo>
                    <a:pt x="16740" y="16971"/>
                  </a:lnTo>
                  <a:lnTo>
                    <a:pt x="16740" y="15428"/>
                  </a:lnTo>
                  <a:lnTo>
                    <a:pt x="14580" y="15428"/>
                  </a:lnTo>
                  <a:close/>
                </a:path>
                <a:path w="21600" h="21600" extrusionOk="0">
                  <a:moveTo>
                    <a:pt x="16740" y="15428"/>
                  </a:moveTo>
                  <a:lnTo>
                    <a:pt x="16740" y="16971"/>
                  </a:lnTo>
                  <a:lnTo>
                    <a:pt x="18900" y="16971"/>
                  </a:lnTo>
                  <a:lnTo>
                    <a:pt x="18900" y="15428"/>
                  </a:lnTo>
                  <a:lnTo>
                    <a:pt x="16740" y="15428"/>
                  </a:lnTo>
                  <a:close/>
                </a:path>
                <a:path w="21600" h="21600" extrusionOk="0">
                  <a:moveTo>
                    <a:pt x="18900" y="15428"/>
                  </a:moveTo>
                  <a:lnTo>
                    <a:pt x="18900" y="16971"/>
                  </a:lnTo>
                  <a:lnTo>
                    <a:pt x="21060" y="16971"/>
                  </a:lnTo>
                  <a:lnTo>
                    <a:pt x="21060" y="15428"/>
                  </a:lnTo>
                  <a:lnTo>
                    <a:pt x="18900" y="15428"/>
                  </a:lnTo>
                  <a:close/>
                </a:path>
                <a:path w="21600" h="21600" extrusionOk="0">
                  <a:moveTo>
                    <a:pt x="540" y="16971"/>
                  </a:moveTo>
                  <a:lnTo>
                    <a:pt x="540" y="18514"/>
                  </a:lnTo>
                  <a:lnTo>
                    <a:pt x="2700" y="18514"/>
                  </a:lnTo>
                  <a:lnTo>
                    <a:pt x="2700" y="16971"/>
                  </a:lnTo>
                  <a:lnTo>
                    <a:pt x="540" y="16971"/>
                  </a:lnTo>
                  <a:close/>
                </a:path>
                <a:path w="21600" h="21600" extrusionOk="0">
                  <a:moveTo>
                    <a:pt x="2700" y="16971"/>
                  </a:moveTo>
                  <a:lnTo>
                    <a:pt x="2700" y="18514"/>
                  </a:lnTo>
                  <a:lnTo>
                    <a:pt x="4860" y="18514"/>
                  </a:lnTo>
                  <a:lnTo>
                    <a:pt x="4860" y="16971"/>
                  </a:lnTo>
                  <a:lnTo>
                    <a:pt x="2700" y="16971"/>
                  </a:lnTo>
                  <a:close/>
                </a:path>
                <a:path w="21600" h="21600" extrusionOk="0">
                  <a:moveTo>
                    <a:pt x="4860" y="16971"/>
                  </a:moveTo>
                  <a:lnTo>
                    <a:pt x="4860" y="18514"/>
                  </a:lnTo>
                  <a:lnTo>
                    <a:pt x="7020" y="18514"/>
                  </a:lnTo>
                  <a:lnTo>
                    <a:pt x="7020" y="16971"/>
                  </a:lnTo>
                  <a:lnTo>
                    <a:pt x="4860" y="16971"/>
                  </a:lnTo>
                  <a:close/>
                </a:path>
                <a:path w="21600" h="21600" extrusionOk="0">
                  <a:moveTo>
                    <a:pt x="7020" y="16971"/>
                  </a:moveTo>
                  <a:lnTo>
                    <a:pt x="7020" y="18514"/>
                  </a:lnTo>
                  <a:lnTo>
                    <a:pt x="9180" y="18514"/>
                  </a:lnTo>
                  <a:lnTo>
                    <a:pt x="9180" y="16971"/>
                  </a:lnTo>
                  <a:lnTo>
                    <a:pt x="7020" y="16971"/>
                  </a:lnTo>
                  <a:close/>
                </a:path>
                <a:path w="21600" h="21600" extrusionOk="0">
                  <a:moveTo>
                    <a:pt x="9180" y="16971"/>
                  </a:moveTo>
                  <a:lnTo>
                    <a:pt x="9180" y="18514"/>
                  </a:lnTo>
                  <a:lnTo>
                    <a:pt x="11340" y="18514"/>
                  </a:lnTo>
                  <a:lnTo>
                    <a:pt x="11340" y="16971"/>
                  </a:lnTo>
                  <a:lnTo>
                    <a:pt x="9180" y="16971"/>
                  </a:lnTo>
                  <a:close/>
                </a:path>
                <a:path w="21600" h="21600" extrusionOk="0">
                  <a:moveTo>
                    <a:pt x="11340" y="16971"/>
                  </a:moveTo>
                  <a:lnTo>
                    <a:pt x="11340" y="18514"/>
                  </a:lnTo>
                  <a:lnTo>
                    <a:pt x="13500" y="18514"/>
                  </a:lnTo>
                  <a:lnTo>
                    <a:pt x="13500" y="16971"/>
                  </a:lnTo>
                  <a:lnTo>
                    <a:pt x="11340" y="16971"/>
                  </a:lnTo>
                  <a:close/>
                </a:path>
                <a:path w="21600" h="21600" extrusionOk="0">
                  <a:moveTo>
                    <a:pt x="13500" y="16971"/>
                  </a:moveTo>
                  <a:lnTo>
                    <a:pt x="13500" y="18514"/>
                  </a:lnTo>
                  <a:lnTo>
                    <a:pt x="15660" y="18514"/>
                  </a:lnTo>
                  <a:lnTo>
                    <a:pt x="15660" y="16971"/>
                  </a:lnTo>
                  <a:lnTo>
                    <a:pt x="13500" y="16971"/>
                  </a:lnTo>
                  <a:close/>
                </a:path>
                <a:path w="21600" h="21600" extrusionOk="0">
                  <a:moveTo>
                    <a:pt x="15660" y="16971"/>
                  </a:moveTo>
                  <a:lnTo>
                    <a:pt x="15660" y="18514"/>
                  </a:lnTo>
                  <a:lnTo>
                    <a:pt x="17820" y="18514"/>
                  </a:lnTo>
                  <a:lnTo>
                    <a:pt x="17820" y="16971"/>
                  </a:lnTo>
                  <a:lnTo>
                    <a:pt x="15660" y="16971"/>
                  </a:lnTo>
                  <a:close/>
                </a:path>
                <a:path w="21600" h="21600" extrusionOk="0">
                  <a:moveTo>
                    <a:pt x="17820" y="16971"/>
                  </a:moveTo>
                  <a:lnTo>
                    <a:pt x="17820" y="18514"/>
                  </a:lnTo>
                  <a:lnTo>
                    <a:pt x="19980" y="18514"/>
                  </a:lnTo>
                  <a:lnTo>
                    <a:pt x="19980" y="16971"/>
                  </a:lnTo>
                  <a:lnTo>
                    <a:pt x="17820" y="16971"/>
                  </a:lnTo>
                  <a:close/>
                </a:path>
                <a:path w="21600" h="21600" extrusionOk="0">
                  <a:moveTo>
                    <a:pt x="1620" y="18514"/>
                  </a:moveTo>
                  <a:lnTo>
                    <a:pt x="1620" y="20057"/>
                  </a:lnTo>
                  <a:lnTo>
                    <a:pt x="3779" y="20057"/>
                  </a:lnTo>
                  <a:lnTo>
                    <a:pt x="3779" y="18514"/>
                  </a:lnTo>
                  <a:lnTo>
                    <a:pt x="1620" y="18514"/>
                  </a:lnTo>
                  <a:close/>
                </a:path>
                <a:path w="21600" h="21600" extrusionOk="0">
                  <a:moveTo>
                    <a:pt x="3779" y="18514"/>
                  </a:moveTo>
                  <a:lnTo>
                    <a:pt x="3779" y="20057"/>
                  </a:lnTo>
                  <a:lnTo>
                    <a:pt x="5940" y="20057"/>
                  </a:lnTo>
                  <a:lnTo>
                    <a:pt x="5940" y="18514"/>
                  </a:lnTo>
                  <a:lnTo>
                    <a:pt x="3779" y="18514"/>
                  </a:lnTo>
                  <a:close/>
                </a:path>
                <a:path w="21600" h="21600" extrusionOk="0">
                  <a:moveTo>
                    <a:pt x="5940" y="18514"/>
                  </a:moveTo>
                  <a:lnTo>
                    <a:pt x="5940" y="20057"/>
                  </a:lnTo>
                  <a:lnTo>
                    <a:pt x="8100" y="20057"/>
                  </a:lnTo>
                  <a:lnTo>
                    <a:pt x="8100" y="18514"/>
                  </a:lnTo>
                  <a:lnTo>
                    <a:pt x="5940" y="18514"/>
                  </a:lnTo>
                  <a:close/>
                </a:path>
                <a:path w="21600" h="21600" extrusionOk="0">
                  <a:moveTo>
                    <a:pt x="8100" y="18514"/>
                  </a:moveTo>
                  <a:lnTo>
                    <a:pt x="8100" y="20057"/>
                  </a:lnTo>
                  <a:lnTo>
                    <a:pt x="10260" y="20057"/>
                  </a:lnTo>
                  <a:lnTo>
                    <a:pt x="10260" y="18514"/>
                  </a:lnTo>
                  <a:lnTo>
                    <a:pt x="8100" y="18514"/>
                  </a:lnTo>
                  <a:close/>
                </a:path>
                <a:path w="21600" h="21600" extrusionOk="0">
                  <a:moveTo>
                    <a:pt x="10260" y="18514"/>
                  </a:moveTo>
                  <a:lnTo>
                    <a:pt x="10260" y="20057"/>
                  </a:lnTo>
                  <a:lnTo>
                    <a:pt x="12419" y="20057"/>
                  </a:lnTo>
                  <a:lnTo>
                    <a:pt x="12419" y="18514"/>
                  </a:lnTo>
                  <a:lnTo>
                    <a:pt x="10260" y="18514"/>
                  </a:lnTo>
                  <a:close/>
                </a:path>
                <a:path w="21600" h="21600" extrusionOk="0">
                  <a:moveTo>
                    <a:pt x="12419" y="18514"/>
                  </a:moveTo>
                  <a:lnTo>
                    <a:pt x="12419" y="20057"/>
                  </a:lnTo>
                  <a:lnTo>
                    <a:pt x="14580" y="20057"/>
                  </a:lnTo>
                  <a:lnTo>
                    <a:pt x="14580" y="18514"/>
                  </a:lnTo>
                  <a:lnTo>
                    <a:pt x="12419" y="18514"/>
                  </a:lnTo>
                  <a:close/>
                </a:path>
                <a:path w="21600" h="21600" extrusionOk="0">
                  <a:moveTo>
                    <a:pt x="14580" y="18514"/>
                  </a:moveTo>
                  <a:lnTo>
                    <a:pt x="14580" y="20057"/>
                  </a:lnTo>
                  <a:lnTo>
                    <a:pt x="16740" y="20057"/>
                  </a:lnTo>
                  <a:lnTo>
                    <a:pt x="16740" y="18514"/>
                  </a:lnTo>
                  <a:lnTo>
                    <a:pt x="14580" y="18514"/>
                  </a:lnTo>
                  <a:close/>
                </a:path>
                <a:path w="21600" h="21600" extrusionOk="0">
                  <a:moveTo>
                    <a:pt x="16740" y="18514"/>
                  </a:moveTo>
                  <a:lnTo>
                    <a:pt x="16740" y="20057"/>
                  </a:lnTo>
                  <a:lnTo>
                    <a:pt x="18900" y="20057"/>
                  </a:lnTo>
                  <a:lnTo>
                    <a:pt x="18900" y="18514"/>
                  </a:lnTo>
                  <a:lnTo>
                    <a:pt x="16740" y="18514"/>
                  </a:lnTo>
                  <a:close/>
                </a:path>
                <a:path w="21600" h="21600" extrusionOk="0">
                  <a:moveTo>
                    <a:pt x="18900" y="18514"/>
                  </a:moveTo>
                  <a:lnTo>
                    <a:pt x="18900" y="20057"/>
                  </a:lnTo>
                  <a:lnTo>
                    <a:pt x="21060" y="20057"/>
                  </a:lnTo>
                  <a:lnTo>
                    <a:pt x="21060" y="18514"/>
                  </a:lnTo>
                  <a:lnTo>
                    <a:pt x="18900" y="18514"/>
                  </a:lnTo>
                  <a:close/>
                </a:path>
                <a:path w="21600" h="21600" extrusionOk="0">
                  <a:moveTo>
                    <a:pt x="540" y="20057"/>
                  </a:moveTo>
                  <a:lnTo>
                    <a:pt x="540" y="21600"/>
                  </a:lnTo>
                  <a:lnTo>
                    <a:pt x="2700" y="21600"/>
                  </a:lnTo>
                  <a:lnTo>
                    <a:pt x="2700" y="20057"/>
                  </a:lnTo>
                  <a:lnTo>
                    <a:pt x="540" y="20057"/>
                  </a:lnTo>
                  <a:close/>
                </a:path>
                <a:path w="21600" h="21600" extrusionOk="0">
                  <a:moveTo>
                    <a:pt x="2700" y="20057"/>
                  </a:moveTo>
                  <a:lnTo>
                    <a:pt x="2700" y="21600"/>
                  </a:lnTo>
                  <a:lnTo>
                    <a:pt x="4860" y="21600"/>
                  </a:lnTo>
                  <a:lnTo>
                    <a:pt x="4860" y="20057"/>
                  </a:lnTo>
                  <a:lnTo>
                    <a:pt x="2700" y="20057"/>
                  </a:lnTo>
                  <a:close/>
                </a:path>
                <a:path w="21600" h="21600" extrusionOk="0">
                  <a:moveTo>
                    <a:pt x="4860" y="20057"/>
                  </a:moveTo>
                  <a:lnTo>
                    <a:pt x="4860" y="21600"/>
                  </a:lnTo>
                  <a:lnTo>
                    <a:pt x="7020" y="21600"/>
                  </a:lnTo>
                  <a:lnTo>
                    <a:pt x="7020" y="20057"/>
                  </a:lnTo>
                  <a:lnTo>
                    <a:pt x="4860" y="20057"/>
                  </a:lnTo>
                  <a:close/>
                </a:path>
                <a:path w="21600" h="21600" extrusionOk="0">
                  <a:moveTo>
                    <a:pt x="7020" y="20057"/>
                  </a:moveTo>
                  <a:lnTo>
                    <a:pt x="7020" y="21600"/>
                  </a:lnTo>
                  <a:lnTo>
                    <a:pt x="9180" y="21600"/>
                  </a:lnTo>
                  <a:lnTo>
                    <a:pt x="9180" y="20057"/>
                  </a:lnTo>
                  <a:lnTo>
                    <a:pt x="7020" y="20057"/>
                  </a:lnTo>
                  <a:close/>
                </a:path>
                <a:path w="21600" h="21600" extrusionOk="0">
                  <a:moveTo>
                    <a:pt x="9180" y="20057"/>
                  </a:moveTo>
                  <a:lnTo>
                    <a:pt x="9180" y="21600"/>
                  </a:lnTo>
                  <a:lnTo>
                    <a:pt x="11340" y="21600"/>
                  </a:lnTo>
                  <a:lnTo>
                    <a:pt x="11340" y="20057"/>
                  </a:lnTo>
                  <a:lnTo>
                    <a:pt x="9180" y="20057"/>
                  </a:lnTo>
                  <a:close/>
                </a:path>
                <a:path w="21600" h="21600" extrusionOk="0">
                  <a:moveTo>
                    <a:pt x="11340" y="20057"/>
                  </a:moveTo>
                  <a:lnTo>
                    <a:pt x="11340" y="21600"/>
                  </a:lnTo>
                  <a:lnTo>
                    <a:pt x="13500" y="21600"/>
                  </a:lnTo>
                  <a:lnTo>
                    <a:pt x="13500" y="20057"/>
                  </a:lnTo>
                  <a:lnTo>
                    <a:pt x="11340" y="20057"/>
                  </a:lnTo>
                  <a:close/>
                </a:path>
                <a:path w="21600" h="21600" extrusionOk="0">
                  <a:moveTo>
                    <a:pt x="13500" y="20057"/>
                  </a:moveTo>
                  <a:lnTo>
                    <a:pt x="13500" y="21600"/>
                  </a:lnTo>
                  <a:lnTo>
                    <a:pt x="15660" y="21600"/>
                  </a:lnTo>
                  <a:lnTo>
                    <a:pt x="15660" y="20057"/>
                  </a:lnTo>
                  <a:lnTo>
                    <a:pt x="13500" y="20057"/>
                  </a:lnTo>
                  <a:close/>
                </a:path>
                <a:path w="21600" h="21600" extrusionOk="0">
                  <a:moveTo>
                    <a:pt x="15660" y="20057"/>
                  </a:moveTo>
                  <a:lnTo>
                    <a:pt x="15660" y="21600"/>
                  </a:lnTo>
                  <a:lnTo>
                    <a:pt x="17820" y="21600"/>
                  </a:lnTo>
                  <a:lnTo>
                    <a:pt x="17820" y="20057"/>
                  </a:lnTo>
                  <a:lnTo>
                    <a:pt x="15660" y="20057"/>
                  </a:lnTo>
                  <a:close/>
                </a:path>
                <a:path w="21600" h="21600" extrusionOk="0">
                  <a:moveTo>
                    <a:pt x="17820" y="20057"/>
                  </a:moveTo>
                  <a:lnTo>
                    <a:pt x="17820" y="21600"/>
                  </a:lnTo>
                  <a:lnTo>
                    <a:pt x="19980" y="21600"/>
                  </a:lnTo>
                  <a:lnTo>
                    <a:pt x="19980" y="20057"/>
                  </a:lnTo>
                  <a:lnTo>
                    <a:pt x="17820" y="20057"/>
                  </a:lnTo>
                  <a:close/>
                </a:path>
                <a:path w="21600" h="21600" extrusionOk="0">
                  <a:moveTo>
                    <a:pt x="19980" y="4628"/>
                  </a:moveTo>
                  <a:lnTo>
                    <a:pt x="21060" y="4628"/>
                  </a:lnTo>
                  <a:lnTo>
                    <a:pt x="21060" y="6171"/>
                  </a:lnTo>
                  <a:lnTo>
                    <a:pt x="19980" y="6171"/>
                  </a:lnTo>
                  <a:lnTo>
                    <a:pt x="19980" y="4628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7" name="TextBox 6"/>
            <p:cNvSpPr txBox="1">
              <a:spLocks noChangeArrowheads="1"/>
            </p:cNvSpPr>
            <p:nvPr/>
          </p:nvSpPr>
          <p:spPr bwMode="auto">
            <a:xfrm>
              <a:off x="6424167" y="1412776"/>
              <a:ext cx="18097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>
                  <a:latin typeface="Calibri" pitchFamily="34" charset="0"/>
                </a:rPr>
                <a:t>wallBuilder</a:t>
              </a:r>
            </a:p>
          </p:txBody>
        </p:sp>
        <p:sp>
          <p:nvSpPr>
            <p:cNvPr id="15368" name="TextBox 7"/>
            <p:cNvSpPr txBox="1">
              <a:spLocks noChangeArrowheads="1"/>
            </p:cNvSpPr>
            <p:nvPr/>
          </p:nvSpPr>
          <p:spPr bwMode="auto">
            <a:xfrm>
              <a:off x="6513316" y="2136140"/>
              <a:ext cx="18097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en-US" b="1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6" descr="C:\Users\martin\AppData\Local\Microsoft\Windows\Temporary Internet Files\Content.IE5\W2RHHWDE\MC90043466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016" y="3094038"/>
            <a:ext cx="2592387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8785225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Invoking/Calling </a:t>
            </a:r>
            <a:r>
              <a:rPr lang="en-US" dirty="0" err="1">
                <a:ea typeface="+mj-ea"/>
              </a:rPr>
              <a:t>sillyMethod</a:t>
            </a:r>
            <a:endParaRPr lang="en-US" dirty="0">
              <a:ea typeface="+mj-ea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01675" y="1982788"/>
            <a:ext cx="8153400" cy="4114800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Each of the following represents a valid call to (or invocation of) the method sillyMethod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	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			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85825" y="2924175"/>
            <a:ext cx="3124200" cy="30908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en-US" sz="2400" smtClean="0"/>
              <a:t>sillyMethod1 (12);</a:t>
            </a:r>
          </a:p>
          <a:p>
            <a:pPr algn="l">
              <a:lnSpc>
                <a:spcPct val="150000"/>
              </a:lnSpc>
              <a:defRPr/>
            </a:pPr>
            <a:r>
              <a:rPr lang="en-US" sz="2400" smtClean="0"/>
              <a:t>sillyMethod1 (48);</a:t>
            </a:r>
          </a:p>
          <a:p>
            <a:pPr algn="l">
              <a:lnSpc>
                <a:spcPct val="150000"/>
              </a:lnSpc>
              <a:defRPr/>
            </a:pPr>
            <a:r>
              <a:rPr lang="en-US" sz="2400" smtClean="0"/>
              <a:t>sillyMethod1 (20);</a:t>
            </a:r>
          </a:p>
          <a:p>
            <a:pPr algn="l">
              <a:lnSpc>
                <a:spcPct val="150000"/>
              </a:lnSpc>
              <a:defRPr/>
            </a:pPr>
            <a:r>
              <a:rPr lang="en-US" sz="2400" smtClean="0"/>
              <a:t>sillyMethod1 (0);</a:t>
            </a:r>
          </a:p>
          <a:p>
            <a:pPr algn="l">
              <a:lnSpc>
                <a:spcPct val="150000"/>
              </a:lnSpc>
              <a:defRPr/>
            </a:pPr>
            <a:r>
              <a:rPr lang="en-US" sz="2400" smtClean="0"/>
              <a:t>sillyMethod1 (-8);</a:t>
            </a:r>
            <a:endParaRPr lang="en-GB" sz="2400" b="0" smtClean="0">
              <a:latin typeface="Times New Roman" charset="0"/>
            </a:endParaRPr>
          </a:p>
        </p:txBody>
      </p:sp>
      <p:pic>
        <p:nvPicPr>
          <p:cNvPr id="32773" name="Picture 4" descr="C:\Users\martin\AppData\Local\Microsoft\Windows\Temporary Internet Files\Content.IE5\SSFD40US\MC9000536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528" y="4040188"/>
            <a:ext cx="1757363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Box 6"/>
          <p:cNvSpPr txBox="1">
            <a:spLocks noChangeArrowheads="1"/>
          </p:cNvSpPr>
          <p:nvPr/>
        </p:nvSpPr>
        <p:spPr bwMode="auto">
          <a:xfrm>
            <a:off x="6062866" y="3262313"/>
            <a:ext cx="24447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b="1">
                <a:latin typeface="Calibri" pitchFamily="34" charset="0"/>
              </a:rPr>
              <a:t>sillyMethod1</a:t>
            </a:r>
          </a:p>
          <a:p>
            <a:pPr eaLnBrk="1" hangingPunct="1"/>
            <a:r>
              <a:rPr lang="en-GB" altLang="en-US" b="1">
                <a:latin typeface="Calibri" pitchFamily="34" charset="0"/>
              </a:rPr>
              <a:t> use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6295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More examples invocations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07375" cy="4114800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The following demonstrate different calls to sillyMethod </a:t>
            </a:r>
          </a:p>
          <a:p>
            <a:pPr lvl="1" eaLnBrk="1" hangingPunct="1"/>
            <a:r>
              <a:rPr lang="en-US" altLang="en-US" smtClean="0"/>
              <a:t>Assuming the</a:t>
            </a:r>
            <a:r>
              <a:rPr lang="en-US" altLang="en-US" b="1" smtClean="0"/>
              <a:t> </a:t>
            </a:r>
            <a:r>
              <a:rPr lang="en-US" altLang="en-US" smtClean="0"/>
              <a:t>existence of an </a:t>
            </a:r>
            <a:r>
              <a:rPr lang="en-US" altLang="en-US" b="1" smtClean="0"/>
              <a:t>int</a:t>
            </a:r>
            <a:r>
              <a:rPr lang="en-US" altLang="en-US" smtClean="0"/>
              <a:t> variable called </a:t>
            </a:r>
            <a:r>
              <a:rPr lang="en-US" altLang="en-US" b="1" smtClean="0"/>
              <a:t>someNumber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Assuming  </a:t>
            </a:r>
            <a:r>
              <a:rPr lang="en-US" altLang="en-US" b="1" smtClean="0"/>
              <a:t>someNumber</a:t>
            </a:r>
            <a:r>
              <a:rPr lang="en-US" altLang="en-US" smtClean="0"/>
              <a:t> has previously been assigned a value 12</a:t>
            </a:r>
          </a:p>
          <a:p>
            <a:pPr lvl="1" eaLnBrk="1" hangingPunct="1">
              <a:buFontTx/>
              <a:buNone/>
            </a:pPr>
            <a:endParaRPr lang="en-US" altLang="en-US" b="1" smtClean="0"/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		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828800" y="3500438"/>
            <a:ext cx="6343650" cy="31591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en-US" sz="2400" smtClean="0"/>
              <a:t>sillyMethod1 (someNumber);</a:t>
            </a:r>
          </a:p>
          <a:p>
            <a:pPr algn="l">
              <a:lnSpc>
                <a:spcPct val="150000"/>
              </a:lnSpc>
              <a:defRPr/>
            </a:pPr>
            <a:r>
              <a:rPr lang="en-US" sz="2400" smtClean="0"/>
              <a:t>sillyMethod1 (someNumber * 4);</a:t>
            </a:r>
          </a:p>
          <a:p>
            <a:pPr algn="l">
              <a:lnSpc>
                <a:spcPct val="150000"/>
              </a:lnSpc>
              <a:defRPr/>
            </a:pPr>
            <a:r>
              <a:rPr lang="en-US" sz="2400" smtClean="0"/>
              <a:t>sillyMethod1 (someNumber + 8);</a:t>
            </a:r>
          </a:p>
          <a:p>
            <a:pPr algn="l">
              <a:lnSpc>
                <a:spcPct val="150000"/>
              </a:lnSpc>
              <a:defRPr/>
            </a:pPr>
            <a:r>
              <a:rPr lang="en-US" sz="2400" smtClean="0"/>
              <a:t>sillyMethod1 (someNumber - 12);</a:t>
            </a:r>
          </a:p>
          <a:p>
            <a:pPr algn="l">
              <a:lnSpc>
                <a:spcPct val="150000"/>
              </a:lnSpc>
              <a:defRPr/>
            </a:pPr>
            <a:r>
              <a:rPr lang="en-US" sz="2400" smtClean="0"/>
              <a:t>sillyMethod1 (someNumber - 20);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1848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More on </a:t>
            </a:r>
            <a:r>
              <a:rPr lang="en-GB" dirty="0">
                <a:ea typeface="+mj-ea"/>
              </a:rPr>
              <a:t>Methods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9138"/>
            <a:ext cx="5830888" cy="4616450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Methods are used to split problems into smaller tasks</a:t>
            </a:r>
          </a:p>
          <a:p>
            <a:pPr marL="0" indent="0" eaLnBrk="1" hangingPunct="1"/>
            <a:r>
              <a:rPr lang="en-US" altLang="en-US" smtClean="0"/>
              <a:t>We can identify a method for each of these simpler, smaller tasks</a:t>
            </a:r>
          </a:p>
          <a:p>
            <a:pPr marL="0" indent="0" eaLnBrk="1" hangingPunct="1"/>
            <a:r>
              <a:rPr lang="en-US" altLang="en-US" smtClean="0"/>
              <a:t>We can then reuse our method at different points in the program by ‘calling’ or ‘invoking’ the method</a:t>
            </a:r>
          </a:p>
          <a:p>
            <a:pPr lvl="1" eaLnBrk="1" hangingPunct="1"/>
            <a:r>
              <a:rPr lang="en-US" altLang="en-US" smtClean="0"/>
              <a:t>No limit to the number of times we call/invoke the method</a:t>
            </a:r>
          </a:p>
          <a:p>
            <a:pPr marL="0" indent="0" eaLnBrk="1" hangingPunct="1"/>
            <a:r>
              <a:rPr lang="en-US" altLang="en-US" smtClean="0"/>
              <a:t>Methods can have their own variables</a:t>
            </a:r>
          </a:p>
          <a:p>
            <a:pPr lvl="1" eaLnBrk="1" hangingPunct="1"/>
            <a:r>
              <a:rPr lang="en-US" altLang="en-US" smtClean="0"/>
              <a:t>These may only be used/accessed within the method</a:t>
            </a:r>
          </a:p>
          <a:p>
            <a:pPr lvl="1" eaLnBrk="1" hangingPunct="1"/>
            <a:r>
              <a:rPr lang="en-US" altLang="en-US" smtClean="0"/>
              <a:t>Used to perhaps support the method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endParaRPr lang="en-GB" altLang="en-US" sz="3200" smtClean="0"/>
          </a:p>
        </p:txBody>
      </p:sp>
      <p:sp>
        <p:nvSpPr>
          <p:cNvPr id="34819" name="Firewall"/>
          <p:cNvSpPr>
            <a:spLocks noEditPoints="1" noChangeArrowheads="1"/>
          </p:cNvSpPr>
          <p:nvPr/>
        </p:nvSpPr>
        <p:spPr bwMode="auto">
          <a:xfrm>
            <a:off x="6291263" y="2349500"/>
            <a:ext cx="2592387" cy="9048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2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0" name="Firewall"/>
          <p:cNvSpPr>
            <a:spLocks noEditPoints="1" noChangeArrowheads="1"/>
          </p:cNvSpPr>
          <p:nvPr/>
        </p:nvSpPr>
        <p:spPr bwMode="auto">
          <a:xfrm>
            <a:off x="6369050" y="3686175"/>
            <a:ext cx="690563" cy="9048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2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1" name="Firewall"/>
          <p:cNvSpPr>
            <a:spLocks noEditPoints="1" noChangeArrowheads="1"/>
          </p:cNvSpPr>
          <p:nvPr/>
        </p:nvSpPr>
        <p:spPr bwMode="auto">
          <a:xfrm>
            <a:off x="7242175" y="3686175"/>
            <a:ext cx="690563" cy="9048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2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2" name="Firewall"/>
          <p:cNvSpPr>
            <a:spLocks noEditPoints="1" noChangeArrowheads="1"/>
          </p:cNvSpPr>
          <p:nvPr/>
        </p:nvSpPr>
        <p:spPr bwMode="auto">
          <a:xfrm>
            <a:off x="8188325" y="3679825"/>
            <a:ext cx="690563" cy="9048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2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1848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</a:rPr>
              <a:t>SUMMARY</a:t>
            </a:r>
            <a:endParaRPr lang="en-GB" dirty="0">
              <a:ea typeface="+mj-ea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mtClean="0"/>
              <a:t>The only role of some methods in life is to ‘return a value’!</a:t>
            </a:r>
          </a:p>
          <a:p>
            <a:pPr lvl="1" eaLnBrk="1" hangingPunct="1"/>
            <a:r>
              <a:rPr lang="en-US" altLang="en-US" smtClean="0"/>
              <a:t>Performs a calculation based on available information and ‘return the result’ of this calculation</a:t>
            </a:r>
          </a:p>
          <a:p>
            <a:pPr lvl="1" eaLnBrk="1" hangingPunct="1"/>
            <a:r>
              <a:rPr lang="en-US" altLang="en-US" smtClean="0"/>
              <a:t>Searches for a value within an array and ‘return the index’ at which this value was found</a:t>
            </a:r>
          </a:p>
          <a:p>
            <a:pPr lvl="1" eaLnBrk="1" hangingPunct="1"/>
            <a:r>
              <a:rPr lang="en-US" altLang="en-US" smtClean="0"/>
              <a:t>We often refer to such methods as value method</a:t>
            </a:r>
          </a:p>
          <a:p>
            <a:pPr lvl="1" eaLnBrk="1" hangingPunct="1"/>
            <a:endParaRPr lang="en-US" altLang="en-US" smtClean="0"/>
          </a:p>
          <a:p>
            <a:pPr marL="0" indent="0" eaLnBrk="1" hangingPunct="1"/>
            <a:r>
              <a:rPr lang="en-US" altLang="en-US" smtClean="0"/>
              <a:t>Other methods typically perform a task</a:t>
            </a:r>
          </a:p>
          <a:p>
            <a:pPr lvl="1" eaLnBrk="1" hangingPunct="1"/>
            <a:r>
              <a:rPr lang="en-US" altLang="en-US" smtClean="0"/>
              <a:t>Very simple example – to print out a few lines</a:t>
            </a:r>
          </a:p>
          <a:p>
            <a:pPr lvl="1" eaLnBrk="1" hangingPunct="1"/>
            <a:r>
              <a:rPr lang="en-US" altLang="en-US" smtClean="0"/>
              <a:t>They return nothing (as such)</a:t>
            </a:r>
          </a:p>
          <a:p>
            <a:pPr lvl="1" eaLnBrk="1" hangingPunct="1"/>
            <a:r>
              <a:rPr lang="en-US" altLang="en-US" smtClean="0"/>
              <a:t>We often call such methods as void methods</a:t>
            </a:r>
          </a:p>
          <a:p>
            <a:pPr marL="0" indent="0" eaLnBrk="1" hangingPunct="1">
              <a:buFontTx/>
              <a:buNone/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a typeface="+mj-ea"/>
              </a:rPr>
              <a:t>Parameters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002588" cy="4373563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Parameters allow us to ‘talk’ or ‘interact’ with the method</a:t>
            </a:r>
          </a:p>
          <a:p>
            <a:pPr marL="0" indent="0" eaLnBrk="1" hangingPunct="1"/>
            <a:r>
              <a:rPr lang="en-US" altLang="en-US" smtClean="0"/>
              <a:t>If we had: </a:t>
            </a:r>
          </a:p>
          <a:p>
            <a:pPr lvl="1" eaLnBrk="1" hangingPunct="1"/>
            <a:r>
              <a:rPr lang="en-US" altLang="en-US" smtClean="0"/>
              <a:t>A method that allowed us to paint a wall</a:t>
            </a:r>
          </a:p>
          <a:p>
            <a:pPr lvl="2" eaLnBrk="1" hangingPunct="1"/>
            <a:r>
              <a:rPr lang="en-US" altLang="en-US" smtClean="0"/>
              <a:t>A much better method would allow us to paint a wall AND specify a colour of paint</a:t>
            </a:r>
          </a:p>
          <a:p>
            <a:pPr lvl="1" eaLnBrk="1" hangingPunct="1"/>
            <a:r>
              <a:rPr lang="en-US" altLang="en-US" smtClean="0"/>
              <a:t>A method that allowed us to draw a line</a:t>
            </a:r>
          </a:p>
          <a:p>
            <a:pPr lvl="2" eaLnBrk="1" hangingPunct="1"/>
            <a:r>
              <a:rPr lang="en-US" altLang="en-US" smtClean="0"/>
              <a:t>A much better method would allow us to specify a line colour, a line width and a line style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mtClean="0"/>
              <a:t>Parameters provide methods with information that transforms them from being </a:t>
            </a:r>
            <a:r>
              <a:rPr lang="en-US" altLang="en-US" smtClean="0">
                <a:solidFill>
                  <a:srgbClr val="008000"/>
                </a:solidFill>
              </a:rPr>
              <a:t>general</a:t>
            </a:r>
            <a:r>
              <a:rPr lang="en-US" altLang="en-US" smtClean="0"/>
              <a:t> to </a:t>
            </a:r>
            <a:r>
              <a:rPr lang="en-US" altLang="en-US" smtClean="0">
                <a:solidFill>
                  <a:srgbClr val="008000"/>
                </a:solidFill>
              </a:rPr>
              <a:t>specific</a:t>
            </a:r>
            <a:endParaRPr lang="en-GB" altLang="en-US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ea typeface="+mj-ea"/>
              </a:rPr>
              <a:t>Parameters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35938" cy="43735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	static void method1 ( ) { ….  }  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		// Parameterless method</a:t>
            </a:r>
          </a:p>
          <a:p>
            <a:pPr marL="0" indent="0" eaLnBrk="1" hangingPunct="1">
              <a:buFontTx/>
              <a:buNone/>
            </a:pPr>
            <a:endParaRPr lang="en-US" altLang="en-US" smtClean="0"/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	static int  method2 (int pAge, String pName) { … }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		// This method requires 2 parameters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	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	int myAge, someInt;					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	String myName;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		// call methods	</a:t>
            </a:r>
            <a:r>
              <a:rPr lang="en-US" altLang="en-US" smtClean="0">
                <a:solidFill>
                  <a:srgbClr val="CC3300"/>
                </a:solidFill>
              </a:rPr>
              <a:t>			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rgbClr val="CC3300"/>
                </a:solidFill>
              </a:rPr>
              <a:t>	method1 ( );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rgbClr val="CC3300"/>
                </a:solidFill>
              </a:rPr>
              <a:t>	someInt = method2 (myAge, myName); </a:t>
            </a:r>
            <a:endParaRPr lang="en-GB" altLang="en-US" smtClean="0">
              <a:solidFill>
                <a:srgbClr val="CC33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135688" y="1868488"/>
            <a:ext cx="27781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GB" smtClean="0">
                <a:solidFill>
                  <a:srgbClr val="00B050"/>
                </a:solidFill>
              </a:rPr>
              <a:t>Formal parameter list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115050" y="4437063"/>
            <a:ext cx="27162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GB" smtClean="0">
                <a:solidFill>
                  <a:srgbClr val="00B050"/>
                </a:solidFill>
              </a:rPr>
              <a:t>Actual parameter list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4787900" y="2268538"/>
            <a:ext cx="2376488" cy="873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922713" y="3463925"/>
            <a:ext cx="27828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5435600" y="4837113"/>
            <a:ext cx="1728788" cy="1255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450" y="1666875"/>
            <a:ext cx="4849813" cy="9699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187450" y="2978150"/>
            <a:ext cx="6284913" cy="971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123950" y="4151313"/>
            <a:ext cx="7707313" cy="2517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91513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a typeface="+mj-ea"/>
              </a:rPr>
              <a:t>Parameters - Example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85800" y="1924050"/>
            <a:ext cx="7989888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7588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7588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7588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7588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7588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588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588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588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58825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// A value method for calculating age</a:t>
            </a: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static </a:t>
            </a:r>
            <a:r>
              <a:rPr kumimoji="1" lang="en-US" altLang="en-US" sz="1800" b="1" dirty="0" err="1">
                <a:latin typeface="Arial" pitchFamily="34" charset="0"/>
              </a:rPr>
              <a:t>int</a:t>
            </a:r>
            <a:r>
              <a:rPr kumimoji="1" lang="en-US" altLang="en-US" sz="1800" b="1" dirty="0">
                <a:latin typeface="Arial" pitchFamily="34" charset="0"/>
              </a:rPr>
              <a:t> </a:t>
            </a:r>
            <a:r>
              <a:rPr kumimoji="1" lang="en-US" altLang="en-US" sz="1800" b="1" dirty="0" err="1">
                <a:latin typeface="Arial" pitchFamily="34" charset="0"/>
              </a:rPr>
              <a:t>calcAge</a:t>
            </a:r>
            <a:r>
              <a:rPr kumimoji="1" lang="en-US" altLang="en-US" sz="1800" b="1" dirty="0">
                <a:latin typeface="Arial" pitchFamily="34" charset="0"/>
              </a:rPr>
              <a:t> (</a:t>
            </a:r>
            <a:r>
              <a:rPr kumimoji="1" lang="en-US" altLang="en-US" sz="1800" b="1" dirty="0" err="1">
                <a:latin typeface="Arial" pitchFamily="34" charset="0"/>
              </a:rPr>
              <a:t>int</a:t>
            </a:r>
            <a:r>
              <a:rPr kumimoji="1" lang="en-US" altLang="en-US" sz="1800" b="1" dirty="0">
                <a:latin typeface="Arial" pitchFamily="34" charset="0"/>
              </a:rPr>
              <a:t> </a:t>
            </a:r>
            <a:r>
              <a:rPr kumimoji="1" lang="en-US" altLang="en-US" sz="1800" b="1" dirty="0" err="1">
                <a:latin typeface="Arial" pitchFamily="34" charset="0"/>
              </a:rPr>
              <a:t>yearBorn</a:t>
            </a:r>
            <a:r>
              <a:rPr kumimoji="1" lang="en-US" altLang="en-US" sz="1800" b="1" dirty="0">
                <a:latin typeface="Arial" pitchFamily="34" charset="0"/>
              </a:rPr>
              <a:t>) {  </a:t>
            </a: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	</a:t>
            </a:r>
            <a:r>
              <a:rPr kumimoji="1" lang="en-US" altLang="en-US" sz="1800" b="1" dirty="0" err="1">
                <a:latin typeface="Arial" pitchFamily="34" charset="0"/>
              </a:rPr>
              <a:t>int</a:t>
            </a:r>
            <a:r>
              <a:rPr kumimoji="1" lang="en-US" altLang="en-US" sz="1800" b="1" dirty="0">
                <a:latin typeface="Arial" pitchFamily="34" charset="0"/>
              </a:rPr>
              <a:t> age;</a:t>
            </a:r>
            <a:endParaRPr lang="en-US" altLang="en-US" sz="1800" b="1" dirty="0">
              <a:solidFill>
                <a:srgbClr val="000000"/>
              </a:solidFill>
              <a:latin typeface="Arial" pitchFamily="34" charset="0"/>
            </a:endParaRP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pitchFamily="34" charset="0"/>
              </a:rPr>
              <a:t>   	age  =  2017 - </a:t>
            </a:r>
            <a:r>
              <a:rPr lang="en-US" altLang="en-US" sz="1800" b="1" dirty="0" err="1">
                <a:solidFill>
                  <a:srgbClr val="000000"/>
                </a:solidFill>
                <a:latin typeface="Arial" pitchFamily="34" charset="0"/>
              </a:rPr>
              <a:t>yearBorn</a:t>
            </a:r>
            <a:r>
              <a:rPr lang="en-US" altLang="en-US" sz="1800" b="1" dirty="0">
                <a:solidFill>
                  <a:srgbClr val="000000"/>
                </a:solidFill>
                <a:latin typeface="Arial" pitchFamily="34" charset="0"/>
              </a:rPr>
              <a:t>; </a:t>
            </a: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   	return age;</a:t>
            </a: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} // method </a:t>
            </a:r>
            <a:r>
              <a:rPr kumimoji="1" lang="en-US" altLang="en-US" sz="1800" b="1" dirty="0" err="1">
                <a:latin typeface="Arial" pitchFamily="34" charset="0"/>
              </a:rPr>
              <a:t>calcAge</a:t>
            </a:r>
            <a:endParaRPr kumimoji="1" lang="en-US" altLang="en-US" sz="1800" b="1" dirty="0">
              <a:latin typeface="Arial" pitchFamily="34" charset="0"/>
            </a:endParaRP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endParaRPr kumimoji="1" lang="en-US" altLang="en-US" sz="1800" b="1" dirty="0">
              <a:latin typeface="Arial" pitchFamily="34" charset="0"/>
            </a:endParaRP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public static void main (String </a:t>
            </a:r>
            <a:r>
              <a:rPr kumimoji="1" lang="en-US" altLang="en-US" sz="1800" b="1" dirty="0" err="1">
                <a:latin typeface="Arial" pitchFamily="34" charset="0"/>
              </a:rPr>
              <a:t>args</a:t>
            </a:r>
            <a:r>
              <a:rPr kumimoji="1" lang="en-US" altLang="en-US" sz="1800" b="1" dirty="0" smtClean="0">
                <a:latin typeface="Arial" pitchFamily="34" charset="0"/>
              </a:rPr>
              <a:t>[ ])  </a:t>
            </a:r>
            <a:r>
              <a:rPr kumimoji="1" lang="en-US" altLang="en-US" sz="1800" b="1" dirty="0">
                <a:latin typeface="Arial" pitchFamily="34" charset="0"/>
              </a:rPr>
              <a:t>{   </a:t>
            </a: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	</a:t>
            </a:r>
            <a:r>
              <a:rPr kumimoji="1" lang="en-US" altLang="en-US" sz="1800" b="1" dirty="0" err="1">
                <a:latin typeface="Arial" pitchFamily="34" charset="0"/>
              </a:rPr>
              <a:t>int</a:t>
            </a:r>
            <a:r>
              <a:rPr kumimoji="1" lang="en-US" altLang="en-US" sz="1800" b="1" dirty="0">
                <a:latin typeface="Arial" pitchFamily="34" charset="0"/>
              </a:rPr>
              <a:t> </a:t>
            </a:r>
            <a:r>
              <a:rPr kumimoji="1" lang="en-US" altLang="en-US" sz="1800" b="1" dirty="0" err="1">
                <a:latin typeface="Arial" pitchFamily="34" charset="0"/>
              </a:rPr>
              <a:t>birthYear</a:t>
            </a:r>
            <a:r>
              <a:rPr kumimoji="1" lang="en-US" altLang="en-US" sz="1800" b="1" dirty="0">
                <a:latin typeface="Arial" pitchFamily="34" charset="0"/>
              </a:rPr>
              <a:t>;</a:t>
            </a: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    	</a:t>
            </a:r>
            <a:r>
              <a:rPr kumimoji="1" lang="en-US" altLang="en-US" sz="1800" b="1" dirty="0" err="1">
                <a:latin typeface="Arial" pitchFamily="34" charset="0"/>
              </a:rPr>
              <a:t>System.out.print</a:t>
            </a:r>
            <a:r>
              <a:rPr kumimoji="1" lang="en-US" altLang="en-US" sz="1800" b="1" dirty="0">
                <a:latin typeface="Arial" pitchFamily="34" charset="0"/>
              </a:rPr>
              <a:t> (“Please, enter the year you were born: ”);</a:t>
            </a: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    	</a:t>
            </a:r>
            <a:r>
              <a:rPr kumimoji="1" lang="en-US" altLang="en-US" sz="1800" b="1" dirty="0" err="1">
                <a:latin typeface="Arial" pitchFamily="34" charset="0"/>
              </a:rPr>
              <a:t>birthYear</a:t>
            </a:r>
            <a:r>
              <a:rPr kumimoji="1" lang="en-US" altLang="en-US" sz="1800" b="1" dirty="0">
                <a:latin typeface="Arial" pitchFamily="34" charset="0"/>
              </a:rPr>
              <a:t> = </a:t>
            </a:r>
            <a:r>
              <a:rPr kumimoji="1" lang="en-US" altLang="en-US" sz="1800" b="1" dirty="0" err="1">
                <a:latin typeface="Arial" pitchFamily="34" charset="0"/>
              </a:rPr>
              <a:t>keyboard.nextInt</a:t>
            </a:r>
            <a:r>
              <a:rPr kumimoji="1" lang="en-US" altLang="en-US" sz="1800" b="1" dirty="0">
                <a:latin typeface="Arial" pitchFamily="34" charset="0"/>
              </a:rPr>
              <a:t>();</a:t>
            </a: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    	</a:t>
            </a:r>
            <a:r>
              <a:rPr kumimoji="1" lang="en-US" altLang="en-US" sz="1800" b="1" dirty="0" err="1">
                <a:latin typeface="Arial" pitchFamily="34" charset="0"/>
              </a:rPr>
              <a:t>System.out.print</a:t>
            </a:r>
            <a:r>
              <a:rPr kumimoji="1" lang="en-US" altLang="en-US" sz="1800" b="1" dirty="0">
                <a:latin typeface="Arial" pitchFamily="34" charset="0"/>
              </a:rPr>
              <a:t> (“You are now roughly “ + </a:t>
            </a:r>
            <a:r>
              <a:rPr kumimoji="1" lang="en-US" altLang="en-US" sz="1800" b="1" dirty="0" err="1">
                <a:solidFill>
                  <a:srgbClr val="008000"/>
                </a:solidFill>
                <a:latin typeface="Arial" pitchFamily="34" charset="0"/>
              </a:rPr>
              <a:t>calcAge</a:t>
            </a:r>
            <a:r>
              <a:rPr kumimoji="1" lang="en-US" altLang="en-US" sz="1800" b="1" dirty="0">
                <a:solidFill>
                  <a:srgbClr val="008000"/>
                </a:solidFill>
                <a:latin typeface="Arial" pitchFamily="34" charset="0"/>
              </a:rPr>
              <a:t> (</a:t>
            </a:r>
            <a:r>
              <a:rPr kumimoji="1" lang="en-US" altLang="en-US" sz="1800" b="1" dirty="0" err="1">
                <a:solidFill>
                  <a:srgbClr val="008000"/>
                </a:solidFill>
                <a:latin typeface="Arial" pitchFamily="34" charset="0"/>
              </a:rPr>
              <a:t>birthYear</a:t>
            </a:r>
            <a:r>
              <a:rPr kumimoji="1" lang="en-US" altLang="en-US" sz="1800" b="1" dirty="0">
                <a:solidFill>
                  <a:srgbClr val="008000"/>
                </a:solidFill>
                <a:latin typeface="Arial" pitchFamily="34" charset="0"/>
              </a:rPr>
              <a:t>) </a:t>
            </a:r>
            <a:r>
              <a:rPr kumimoji="1" lang="en-US" altLang="en-US" sz="1800" b="1" dirty="0">
                <a:latin typeface="Arial" pitchFamily="34" charset="0"/>
              </a:rPr>
              <a:t>);</a:t>
            </a: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	</a:t>
            </a:r>
            <a:r>
              <a:rPr kumimoji="1" lang="en-US" altLang="en-US" sz="1800" b="1" dirty="0" err="1">
                <a:latin typeface="Arial" pitchFamily="34" charset="0"/>
              </a:rPr>
              <a:t>System.out.println</a:t>
            </a:r>
            <a:r>
              <a:rPr kumimoji="1" lang="en-US" altLang="en-US" sz="1800" b="1" dirty="0">
                <a:latin typeface="Arial" pitchFamily="34" charset="0"/>
              </a:rPr>
              <a:t> (“ years old.”);</a:t>
            </a:r>
          </a:p>
          <a:p>
            <a:pPr algn="l">
              <a:buClr>
                <a:schemeClr val="accent1"/>
              </a:buClr>
              <a:buSzPct val="70000"/>
              <a:buFont typeface="Monotype Sorts" charset="2"/>
              <a:buNone/>
            </a:pPr>
            <a:r>
              <a:rPr kumimoji="1" lang="en-US" altLang="en-US" sz="1800" b="1" dirty="0">
                <a:latin typeface="Arial" pitchFamily="34" charset="0"/>
              </a:rPr>
              <a:t>} // main</a:t>
            </a:r>
            <a:endParaRPr lang="en-GB" altLang="en-US" b="1" dirty="0">
              <a:latin typeface="Arial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535613" y="3262313"/>
            <a:ext cx="1700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mtClean="0">
                <a:solidFill>
                  <a:srgbClr val="CC3300"/>
                </a:solidFill>
              </a:rPr>
              <a:t>Formal parameter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804025" y="3260725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mtClean="0">
                <a:solidFill>
                  <a:srgbClr val="CC3300"/>
                </a:solidFill>
              </a:rPr>
              <a:t>Actual parameter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 flipV="1">
            <a:off x="3635375" y="2636838"/>
            <a:ext cx="2751138" cy="623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8101013" y="3962400"/>
            <a:ext cx="0" cy="1616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0"/>
            <a:ext cx="4849813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85800" y="4260850"/>
            <a:ext cx="8134350" cy="23542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93115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a typeface="+mj-ea"/>
              </a:rPr>
              <a:t>Passing Parameters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47050" cy="4373563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When we call (or invoke) a method we pass the </a:t>
            </a:r>
            <a:r>
              <a:rPr lang="en-US" altLang="en-US" smtClean="0">
                <a:solidFill>
                  <a:srgbClr val="00B050"/>
                </a:solidFill>
              </a:rPr>
              <a:t>actual parameters</a:t>
            </a:r>
            <a:r>
              <a:rPr lang="en-US" altLang="en-US" smtClean="0"/>
              <a:t> from the call statement to the </a:t>
            </a:r>
            <a:r>
              <a:rPr lang="en-US" altLang="en-US" smtClean="0">
                <a:solidFill>
                  <a:srgbClr val="00B050"/>
                </a:solidFill>
              </a:rPr>
              <a:t>formal parameters</a:t>
            </a:r>
            <a:r>
              <a:rPr lang="en-US" altLang="en-US" smtClean="0"/>
              <a:t> within the method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en-US" altLang="en-US" sz="1400" smtClean="0"/>
              <a:t>			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en-US" altLang="en-US" sz="1800" smtClean="0"/>
              <a:t>		</a:t>
            </a:r>
            <a:r>
              <a:rPr lang="en-US" altLang="en-US" smtClean="0"/>
              <a:t>yearBorn = birthYear; </a:t>
            </a:r>
          </a:p>
          <a:p>
            <a:pPr marL="0" indent="0" eaLnBrk="1" hangingPunct="1"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If we update these </a:t>
            </a:r>
            <a:r>
              <a:rPr lang="en-US" altLang="en-US" smtClean="0">
                <a:solidFill>
                  <a:srgbClr val="00B050"/>
                </a:solidFill>
              </a:rPr>
              <a:t>formal parameters </a:t>
            </a:r>
            <a:r>
              <a:rPr lang="en-US" altLang="en-US" smtClean="0"/>
              <a:t>within the method do the changes get copied back into the </a:t>
            </a:r>
            <a:r>
              <a:rPr lang="en-US" altLang="en-US" smtClean="0">
                <a:solidFill>
                  <a:srgbClr val="00B050"/>
                </a:solidFill>
              </a:rPr>
              <a:t>actual parameters </a:t>
            </a:r>
            <a:r>
              <a:rPr lang="en-US" altLang="en-US" smtClean="0"/>
              <a:t>of the method call statement??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No!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You should experiment to convince yourself of this!</a:t>
            </a:r>
            <a:endParaRPr lang="en-GB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103438" y="2997200"/>
            <a:ext cx="4103687" cy="847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1848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a typeface="+mj-ea"/>
              </a:rPr>
              <a:t>Method Overloading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We </a:t>
            </a:r>
            <a:r>
              <a:rPr lang="en-US" altLang="en-US" smtClean="0">
                <a:solidFill>
                  <a:srgbClr val="CC3300"/>
                </a:solidFill>
              </a:rPr>
              <a:t>overload</a:t>
            </a:r>
            <a:r>
              <a:rPr lang="en-US" altLang="en-US" smtClean="0"/>
              <a:t> a method when we have more than 1 method within a given class that has the same </a:t>
            </a:r>
            <a:r>
              <a:rPr lang="en-US" altLang="en-US" smtClean="0">
                <a:solidFill>
                  <a:srgbClr val="CC3300"/>
                </a:solidFill>
              </a:rPr>
              <a:t>identifier</a:t>
            </a: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You should be familiar with this concept: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1800" smtClean="0"/>
              <a:t>The word ‘</a:t>
            </a:r>
            <a:r>
              <a:rPr lang="en-US" altLang="ja-JP" sz="1800" b="1" smtClean="0"/>
              <a:t>wind</a:t>
            </a:r>
            <a:r>
              <a:rPr lang="en-US" altLang="en-US" sz="1800" smtClean="0"/>
              <a:t>’</a:t>
            </a:r>
            <a:r>
              <a:rPr lang="en-US" altLang="ja-JP" sz="1800" smtClean="0"/>
              <a:t> in English has more than one meaning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1800" smtClean="0"/>
              <a:t>The symbol </a:t>
            </a:r>
            <a:r>
              <a:rPr lang="en-US" altLang="en-US" sz="1800" b="1" smtClean="0"/>
              <a:t>+</a:t>
            </a:r>
            <a:r>
              <a:rPr lang="en-US" altLang="en-US" sz="1800" smtClean="0"/>
              <a:t> in Mathematics may mean </a:t>
            </a:r>
            <a:r>
              <a:rPr lang="en-US" altLang="en-US" sz="1800" b="1" i="1" smtClean="0"/>
              <a:t>integer addition</a:t>
            </a:r>
            <a:r>
              <a:rPr lang="en-US" altLang="en-US" sz="1800" smtClean="0"/>
              <a:t> or it might mean </a:t>
            </a:r>
            <a:r>
              <a:rPr lang="en-US" altLang="en-US" sz="1800" b="1" i="1" smtClean="0"/>
              <a:t>real number</a:t>
            </a:r>
            <a:r>
              <a:rPr lang="en-US" altLang="en-US" sz="1800" smtClean="0"/>
              <a:t> addition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1800" b="1" smtClean="0"/>
              <a:t>We work out its meaning according to its context</a:t>
            </a:r>
          </a:p>
          <a:p>
            <a:pPr lvl="1" eaLnBrk="1" hangingPunct="1">
              <a:spcBef>
                <a:spcPts val="600"/>
              </a:spcBef>
              <a:buFontTx/>
              <a:buNone/>
            </a:pPr>
            <a:endParaRPr lang="en-US" altLang="en-US" sz="1800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The ‘context’ used in Java programming is that, if we choose the same identifier for a number of methods, we MUST ENSURE that there are difference(s) in the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1800" b="1" smtClean="0"/>
              <a:t>number</a:t>
            </a:r>
            <a:r>
              <a:rPr lang="en-US" altLang="en-US" sz="1800" smtClean="0"/>
              <a:t>, </a:t>
            </a:r>
            <a:r>
              <a:rPr lang="en-US" altLang="en-US" sz="1800" b="1" smtClean="0"/>
              <a:t>type</a:t>
            </a:r>
            <a:r>
              <a:rPr lang="en-US" altLang="en-US" sz="1800" smtClean="0"/>
              <a:t> and </a:t>
            </a:r>
            <a:r>
              <a:rPr lang="en-US" altLang="en-US" sz="1800" b="1" smtClean="0"/>
              <a:t>order</a:t>
            </a:r>
            <a:r>
              <a:rPr lang="en-US" altLang="en-US" sz="1800" smtClean="0"/>
              <a:t> of the parameters!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a typeface="+mj-ea"/>
              </a:rPr>
              <a:t>Signature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0938"/>
            <a:ext cx="7620000" cy="2232025"/>
          </a:xfrm>
        </p:spPr>
        <p:txBody>
          <a:bodyPr/>
          <a:lstStyle/>
          <a:p>
            <a:pPr marL="0" indent="0" algn="ctr" eaLnBrk="1" hangingPunct="1">
              <a:spcBef>
                <a:spcPts val="600"/>
              </a:spcBef>
            </a:pPr>
            <a:r>
              <a:rPr lang="en-GB" altLang="en-US" sz="3600" smtClean="0"/>
              <a:t>Method name  +  parameter list</a:t>
            </a:r>
          </a:p>
          <a:p>
            <a:pPr marL="0" indent="0" eaLnBrk="1" hangingPunct="1">
              <a:spcBef>
                <a:spcPts val="600"/>
              </a:spcBef>
            </a:pPr>
            <a:endParaRPr lang="en-GB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GB" altLang="en-US" smtClean="0"/>
              <a:t>We </a:t>
            </a:r>
            <a:r>
              <a:rPr lang="en-US" altLang="en-US" smtClean="0"/>
              <a:t>thus say (with respect to method overloading) </a:t>
            </a:r>
            <a:r>
              <a:rPr lang="en-GB" altLang="en-US" smtClean="0"/>
              <a:t>that we can have methods with the same </a:t>
            </a:r>
            <a:r>
              <a:rPr lang="en-GB" altLang="en-US" smtClean="0">
                <a:solidFill>
                  <a:srgbClr val="CC3300"/>
                </a:solidFill>
              </a:rPr>
              <a:t>identifiers</a:t>
            </a:r>
            <a:r>
              <a:rPr lang="en-GB" altLang="en-US" smtClean="0"/>
              <a:t> as long as they have </a:t>
            </a:r>
            <a:r>
              <a:rPr lang="en-GB" altLang="en-US" smtClean="0">
                <a:solidFill>
                  <a:srgbClr val="CC3300"/>
                </a:solidFill>
              </a:rPr>
              <a:t>different parameters</a:t>
            </a:r>
          </a:p>
          <a:p>
            <a:pPr lvl="1" eaLnBrk="1" hangingPunct="1">
              <a:spcBef>
                <a:spcPts val="600"/>
              </a:spcBef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ea typeface="+mj-ea"/>
              </a:rPr>
              <a:t>terminology</a:t>
            </a:r>
            <a:endParaRPr lang="en-GB" dirty="0">
              <a:ea typeface="+mj-ea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122863" cy="4989513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To use/reuse a void method we must </a:t>
            </a:r>
            <a:r>
              <a:rPr lang="en-US" altLang="en-US" u="sng" smtClean="0"/>
              <a:t>call</a:t>
            </a:r>
            <a:r>
              <a:rPr lang="en-US" altLang="en-US" smtClean="0"/>
              <a:t> or </a:t>
            </a:r>
            <a:r>
              <a:rPr lang="en-US" altLang="en-US" u="sng" smtClean="0"/>
              <a:t>invoke</a:t>
            </a:r>
            <a:r>
              <a:rPr lang="en-US" altLang="en-US" smtClean="0"/>
              <a:t> the method </a:t>
            </a:r>
          </a:p>
          <a:p>
            <a:pPr marL="0" indent="0" eaLnBrk="1" hangingPunct="1"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We </a:t>
            </a:r>
            <a:r>
              <a:rPr lang="en-US" altLang="en-US" u="sng" smtClean="0"/>
              <a:t>call</a:t>
            </a:r>
            <a:r>
              <a:rPr lang="en-US" altLang="en-US" smtClean="0"/>
              <a:t>/</a:t>
            </a:r>
            <a:r>
              <a:rPr lang="en-US" altLang="en-US" u="sng" smtClean="0"/>
              <a:t>invoke</a:t>
            </a:r>
            <a:r>
              <a:rPr lang="en-US" altLang="en-US" smtClean="0"/>
              <a:t> the method by using its identifier</a:t>
            </a:r>
          </a:p>
          <a:p>
            <a:pPr marL="0" indent="0" eaLnBrk="1" hangingPunct="1">
              <a:spcBef>
                <a:spcPts val="600"/>
              </a:spcBef>
            </a:pPr>
            <a:endParaRPr lang="en-GB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GB" altLang="en-US" smtClean="0"/>
              <a:t>ALL </a:t>
            </a:r>
            <a:r>
              <a:rPr lang="en-US" altLang="en-US" smtClean="0"/>
              <a:t>of our void methods</a:t>
            </a:r>
            <a:r>
              <a:rPr lang="en-GB" altLang="en-US" smtClean="0"/>
              <a:t> </a:t>
            </a:r>
            <a:r>
              <a:rPr lang="en-US" altLang="en-US" smtClean="0"/>
              <a:t>perform a small task or job for us</a:t>
            </a:r>
          </a:p>
          <a:p>
            <a:pPr marL="0" indent="0" eaLnBrk="1" hangingPunct="1">
              <a:spcBef>
                <a:spcPts val="600"/>
              </a:spcBef>
            </a:pPr>
            <a:endParaRPr lang="en-GB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GB" altLang="en-US" smtClean="0"/>
              <a:t>Examples of </a:t>
            </a:r>
            <a:r>
              <a:rPr lang="en-GB" altLang="en-US" smtClean="0">
                <a:solidFill>
                  <a:srgbClr val="FF0000"/>
                </a:solidFill>
              </a:rPr>
              <a:t>void</a:t>
            </a:r>
            <a:r>
              <a:rPr lang="en-GB" altLang="en-US" smtClean="0"/>
              <a:t> methods include: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smtClean="0"/>
              <a:t>A</a:t>
            </a:r>
            <a:r>
              <a:rPr lang="en-GB" altLang="en-US" sz="1800" smtClean="0"/>
              <a:t> method </a:t>
            </a:r>
            <a:r>
              <a:rPr lang="en-US" altLang="en-US" sz="1800" smtClean="0"/>
              <a:t>to</a:t>
            </a:r>
            <a:r>
              <a:rPr lang="en-GB" altLang="en-US" sz="1800" b="1" smtClean="0"/>
              <a:t> print out</a:t>
            </a:r>
            <a:r>
              <a:rPr lang="en-GB" altLang="en-US" sz="1800" smtClean="0"/>
              <a:t> </a:t>
            </a:r>
            <a:r>
              <a:rPr lang="en-US" altLang="en-US" sz="1800" smtClean="0"/>
              <a:t>some </a:t>
            </a:r>
            <a:r>
              <a:rPr lang="en-GB" altLang="en-US" sz="1800" smtClean="0"/>
              <a:t>information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z="1800" smtClean="0"/>
              <a:t>A method to </a:t>
            </a:r>
            <a:r>
              <a:rPr lang="en-GB" altLang="en-US" sz="1800" b="1" smtClean="0"/>
              <a:t>print out</a:t>
            </a:r>
            <a:r>
              <a:rPr lang="en-GB" altLang="en-US" sz="1800" smtClean="0"/>
              <a:t> a ‘header’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5724525" y="2452688"/>
            <a:ext cx="3108325" cy="2705100"/>
            <a:chOff x="5730007" y="3573016"/>
            <a:chExt cx="3107382" cy="2705468"/>
          </a:xfrm>
        </p:grpSpPr>
        <p:pic>
          <p:nvPicPr>
            <p:cNvPr id="16388" name="Picture 4" descr="C:\Users\martin\AppData\Local\Microsoft\Windows\Temporary Internet Files\Content.IE5\SSFD40US\MC900053612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0007" y="4509120"/>
              <a:ext cx="1757477" cy="1769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6" descr="C:\Users\martin\AppData\Local\Microsoft\Windows\Temporary Internet Files\Content.IE5\W2RHHWDE\MC90043466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3573016"/>
              <a:ext cx="1889125" cy="151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TextBox 2"/>
            <p:cNvSpPr txBox="1">
              <a:spLocks noChangeArrowheads="1"/>
            </p:cNvSpPr>
            <p:nvPr/>
          </p:nvSpPr>
          <p:spPr bwMode="auto">
            <a:xfrm>
              <a:off x="7256818" y="3868588"/>
              <a:ext cx="12961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>
                  <a:latin typeface="Calibri" pitchFamily="34" charset="0"/>
                </a:rPr>
                <a:t>method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91513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a typeface="+mj-ea"/>
              </a:rPr>
              <a:t>Same Method Identifier </a:t>
            </a:r>
            <a:br>
              <a:rPr lang="en-GB" dirty="0">
                <a:ea typeface="+mj-ea"/>
              </a:rPr>
            </a:br>
            <a:r>
              <a:rPr lang="en-GB" dirty="0">
                <a:ea typeface="+mj-ea"/>
              </a:rPr>
              <a:t>Different </a:t>
            </a:r>
            <a:r>
              <a:rPr lang="en-GB" dirty="0" smtClean="0">
                <a:ea typeface="+mj-ea"/>
              </a:rPr>
              <a:t>PARAMETERS</a:t>
            </a:r>
            <a:endParaRPr lang="en-GB" dirty="0">
              <a:ea typeface="+mj-ea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US" altLang="en-US" smtClean="0"/>
              <a:t>ALL OF THESE METHODS ARE DIFFERENT!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en-US" altLang="en-US" smtClean="0"/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mtClean="0"/>
              <a:t>static void someMethod (</a:t>
            </a:r>
            <a:r>
              <a:rPr lang="en-GB" altLang="en-US" smtClean="0">
                <a:solidFill>
                  <a:srgbClr val="CC3300"/>
                </a:solidFill>
              </a:rPr>
              <a:t>int aParam</a:t>
            </a:r>
            <a:r>
              <a:rPr lang="en-GB" altLang="en-US" smtClean="0"/>
              <a:t>);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mtClean="0"/>
              <a:t>static void someMethod (</a:t>
            </a:r>
            <a:r>
              <a:rPr lang="en-GB" altLang="en-US" smtClean="0">
                <a:solidFill>
                  <a:srgbClr val="CC3300"/>
                </a:solidFill>
              </a:rPr>
              <a:t>String aParam</a:t>
            </a:r>
            <a:r>
              <a:rPr lang="en-GB" altLang="en-US" smtClean="0"/>
              <a:t>);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mtClean="0"/>
              <a:t>static void someMethod (</a:t>
            </a:r>
            <a:r>
              <a:rPr lang="en-US" altLang="en-US" smtClean="0">
                <a:solidFill>
                  <a:srgbClr val="CC3300"/>
                </a:solidFill>
              </a:rPr>
              <a:t>double</a:t>
            </a:r>
            <a:r>
              <a:rPr lang="en-GB" altLang="en-US" smtClean="0">
                <a:solidFill>
                  <a:srgbClr val="CC3300"/>
                </a:solidFill>
              </a:rPr>
              <a:t> aParam</a:t>
            </a:r>
            <a:r>
              <a:rPr lang="en-GB" altLang="en-US" smtClean="0"/>
              <a:t>);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mtClean="0"/>
              <a:t>static void someMethod (</a:t>
            </a:r>
            <a:r>
              <a:rPr lang="en-GB" altLang="en-US" smtClean="0">
                <a:solidFill>
                  <a:srgbClr val="CC3300"/>
                </a:solidFill>
              </a:rPr>
              <a:t>int aParam</a:t>
            </a:r>
            <a:r>
              <a:rPr lang="en-GB" altLang="en-US" smtClean="0"/>
              <a:t>, </a:t>
            </a:r>
            <a:r>
              <a:rPr lang="en-GB" altLang="en-US" smtClean="0">
                <a:solidFill>
                  <a:srgbClr val="CC3300"/>
                </a:solidFill>
              </a:rPr>
              <a:t>String bParam</a:t>
            </a:r>
            <a:r>
              <a:rPr lang="en-GB" altLang="en-US" smtClean="0"/>
              <a:t>);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mtClean="0"/>
              <a:t>static void someMethod (</a:t>
            </a:r>
            <a:r>
              <a:rPr lang="en-GB" altLang="en-US" smtClean="0">
                <a:solidFill>
                  <a:srgbClr val="CC3300"/>
                </a:solidFill>
              </a:rPr>
              <a:t>int aParam</a:t>
            </a:r>
            <a:r>
              <a:rPr lang="en-GB" altLang="en-US" smtClean="0"/>
              <a:t>, </a:t>
            </a:r>
            <a:r>
              <a:rPr lang="en-US" altLang="en-US" smtClean="0">
                <a:solidFill>
                  <a:srgbClr val="CC3300"/>
                </a:solidFill>
              </a:rPr>
              <a:t>double</a:t>
            </a:r>
            <a:r>
              <a:rPr lang="en-GB" altLang="en-US" smtClean="0">
                <a:solidFill>
                  <a:srgbClr val="CC3300"/>
                </a:solidFill>
              </a:rPr>
              <a:t> bPAram</a:t>
            </a:r>
            <a:r>
              <a:rPr lang="en-GB" altLang="en-US" smtClean="0"/>
              <a:t>)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GB" altLang="en-US" smtClean="0"/>
              <a:t>static void someMethod (</a:t>
            </a:r>
            <a:r>
              <a:rPr lang="en-GB" altLang="en-US" smtClean="0">
                <a:solidFill>
                  <a:srgbClr val="CC3300"/>
                </a:solidFill>
              </a:rPr>
              <a:t>String aParam</a:t>
            </a:r>
            <a:r>
              <a:rPr lang="en-GB" altLang="en-US" smtClean="0"/>
              <a:t>, </a:t>
            </a:r>
            <a:r>
              <a:rPr lang="en-GB" altLang="en-US" smtClean="0">
                <a:solidFill>
                  <a:srgbClr val="CC3300"/>
                </a:solidFill>
              </a:rPr>
              <a:t>int bParam</a:t>
            </a:r>
            <a:r>
              <a:rPr lang="en-GB" altLang="en-US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892968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Are these </a:t>
            </a:r>
            <a:r>
              <a:rPr lang="en-GB" dirty="0" smtClean="0">
                <a:ea typeface="+mj-ea"/>
              </a:rPr>
              <a:t>different </a:t>
            </a:r>
            <a:r>
              <a:rPr lang="en-GB" dirty="0">
                <a:ea typeface="+mj-ea"/>
              </a:rPr>
              <a:t>Methods?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static </a:t>
            </a:r>
            <a:r>
              <a:rPr lang="en-GB" altLang="en-US" smtClean="0"/>
              <a:t>int someMethod (</a:t>
            </a:r>
            <a:r>
              <a:rPr lang="en-GB" altLang="en-US" smtClean="0">
                <a:solidFill>
                  <a:srgbClr val="CC3300"/>
                </a:solidFill>
              </a:rPr>
              <a:t>int aParam</a:t>
            </a:r>
            <a:r>
              <a:rPr lang="en-GB" altLang="en-US" smtClean="0"/>
              <a:t>) { …. }</a:t>
            </a:r>
          </a:p>
          <a:p>
            <a:pPr marL="0" indent="0" eaLnBrk="1" hangingPunct="1"/>
            <a:r>
              <a:rPr lang="en-US" altLang="en-US" smtClean="0"/>
              <a:t>static </a:t>
            </a:r>
            <a:r>
              <a:rPr lang="en-GB" altLang="en-US" smtClean="0"/>
              <a:t>boolean someMethod (</a:t>
            </a:r>
            <a:r>
              <a:rPr lang="en-GB" altLang="en-US" smtClean="0">
                <a:solidFill>
                  <a:srgbClr val="CC3300"/>
                </a:solidFill>
              </a:rPr>
              <a:t>int aParam</a:t>
            </a:r>
            <a:r>
              <a:rPr lang="en-GB" altLang="en-US" smtClean="0"/>
              <a:t>) { …. }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static </a:t>
            </a:r>
            <a:r>
              <a:rPr lang="en-GB" altLang="en-US" smtClean="0"/>
              <a:t>String someMethod (</a:t>
            </a:r>
            <a:r>
              <a:rPr lang="en-GB" altLang="en-US" smtClean="0">
                <a:solidFill>
                  <a:srgbClr val="CC3300"/>
                </a:solidFill>
              </a:rPr>
              <a:t>int aParam</a:t>
            </a:r>
            <a:r>
              <a:rPr lang="en-GB" altLang="en-US" smtClean="0"/>
              <a:t>) { …. }</a:t>
            </a:r>
            <a:endParaRPr lang="en-US" altLang="en-US" smtClean="0"/>
          </a:p>
          <a:p>
            <a:pPr marL="0" indent="0" eaLnBrk="1" hangingPunct="1">
              <a:buFontTx/>
              <a:buNone/>
            </a:pPr>
            <a:endParaRPr lang="en-GB" altLang="en-US" smtClean="0"/>
          </a:p>
          <a:p>
            <a:pPr marL="0" indent="0" eaLnBrk="1" hangingPunct="1"/>
            <a:r>
              <a:rPr lang="en-US" altLang="en-US" smtClean="0"/>
              <a:t>static </a:t>
            </a:r>
            <a:r>
              <a:rPr lang="en-GB" altLang="en-US" smtClean="0"/>
              <a:t>int someMethod (</a:t>
            </a:r>
            <a:r>
              <a:rPr lang="en-GB" altLang="en-US" smtClean="0">
                <a:solidFill>
                  <a:srgbClr val="CC3300"/>
                </a:solidFill>
              </a:rPr>
              <a:t>int aParam</a:t>
            </a:r>
            <a:r>
              <a:rPr lang="en-GB" altLang="en-US" smtClean="0"/>
              <a:t>, </a:t>
            </a:r>
            <a:r>
              <a:rPr lang="en-GB" altLang="en-US" smtClean="0">
                <a:solidFill>
                  <a:srgbClr val="CC3300"/>
                </a:solidFill>
              </a:rPr>
              <a:t>String bParam</a:t>
            </a:r>
            <a:r>
              <a:rPr lang="en-GB" altLang="en-US" smtClean="0"/>
              <a:t>) { …. }</a:t>
            </a:r>
          </a:p>
          <a:p>
            <a:pPr marL="0" indent="0" eaLnBrk="1" hangingPunct="1"/>
            <a:r>
              <a:rPr lang="en-US" altLang="en-US" smtClean="0"/>
              <a:t>static </a:t>
            </a:r>
            <a:r>
              <a:rPr lang="en-GB" altLang="en-US" smtClean="0"/>
              <a:t>String someMethod (</a:t>
            </a:r>
            <a:r>
              <a:rPr lang="en-GB" altLang="en-US" smtClean="0">
                <a:solidFill>
                  <a:srgbClr val="CC3300"/>
                </a:solidFill>
              </a:rPr>
              <a:t>int aParam</a:t>
            </a:r>
            <a:r>
              <a:rPr lang="en-GB" altLang="en-US" smtClean="0"/>
              <a:t>, </a:t>
            </a:r>
            <a:r>
              <a:rPr lang="en-GB" altLang="en-US" smtClean="0">
                <a:solidFill>
                  <a:srgbClr val="CC3300"/>
                </a:solidFill>
              </a:rPr>
              <a:t>String</a:t>
            </a:r>
            <a:r>
              <a:rPr lang="en-GB" altLang="en-US" smtClean="0"/>
              <a:t> </a:t>
            </a:r>
            <a:r>
              <a:rPr lang="en-GB" altLang="en-US" smtClean="0">
                <a:solidFill>
                  <a:srgbClr val="CC3300"/>
                </a:solidFill>
              </a:rPr>
              <a:t>bParam</a:t>
            </a:r>
            <a:r>
              <a:rPr lang="en-GB" altLang="en-US" smtClean="0"/>
              <a:t>) { …. }</a:t>
            </a:r>
          </a:p>
          <a:p>
            <a:pPr marL="0" indent="0" eaLnBrk="1" hangingPunct="1"/>
            <a:r>
              <a:rPr lang="en-US" altLang="en-US" smtClean="0"/>
              <a:t>static </a:t>
            </a:r>
            <a:r>
              <a:rPr lang="en-GB" altLang="en-US" smtClean="0"/>
              <a:t>boolean someMethod (</a:t>
            </a:r>
            <a:r>
              <a:rPr lang="en-GB" altLang="en-US" smtClean="0">
                <a:solidFill>
                  <a:srgbClr val="CC3300"/>
                </a:solidFill>
              </a:rPr>
              <a:t>int</a:t>
            </a:r>
            <a:r>
              <a:rPr lang="en-GB" altLang="en-US" smtClean="0"/>
              <a:t> </a:t>
            </a:r>
            <a:r>
              <a:rPr lang="en-GB" altLang="en-US" smtClean="0">
                <a:solidFill>
                  <a:srgbClr val="CC3300"/>
                </a:solidFill>
              </a:rPr>
              <a:t>aParam</a:t>
            </a:r>
            <a:r>
              <a:rPr lang="en-GB" altLang="en-US" smtClean="0"/>
              <a:t>, </a:t>
            </a:r>
            <a:r>
              <a:rPr lang="en-GB" altLang="en-US" smtClean="0">
                <a:solidFill>
                  <a:srgbClr val="CC3300"/>
                </a:solidFill>
              </a:rPr>
              <a:t>String</a:t>
            </a:r>
            <a:r>
              <a:rPr lang="en-GB" altLang="en-US" smtClean="0"/>
              <a:t> </a:t>
            </a:r>
            <a:r>
              <a:rPr lang="en-GB" altLang="en-US" smtClean="0">
                <a:solidFill>
                  <a:srgbClr val="CC3300"/>
                </a:solidFill>
              </a:rPr>
              <a:t>bParam</a:t>
            </a:r>
            <a:r>
              <a:rPr lang="en-GB" altLang="en-US" smtClean="0"/>
              <a:t>) { …. }</a:t>
            </a:r>
          </a:p>
          <a:p>
            <a:pPr marL="0" indent="0" eaLnBrk="1" hangingPunct="1"/>
            <a:r>
              <a:rPr lang="en-US" altLang="en-US" smtClean="0"/>
              <a:t>static </a:t>
            </a:r>
            <a:r>
              <a:rPr lang="en-GB" altLang="en-US" smtClean="0"/>
              <a:t>double someMethod (</a:t>
            </a:r>
            <a:r>
              <a:rPr lang="en-GB" altLang="en-US" smtClean="0">
                <a:solidFill>
                  <a:srgbClr val="CC3300"/>
                </a:solidFill>
              </a:rPr>
              <a:t>int</a:t>
            </a:r>
            <a:r>
              <a:rPr lang="en-GB" altLang="en-US" smtClean="0"/>
              <a:t> </a:t>
            </a:r>
            <a:r>
              <a:rPr lang="en-GB" altLang="en-US" smtClean="0">
                <a:solidFill>
                  <a:srgbClr val="CC3300"/>
                </a:solidFill>
              </a:rPr>
              <a:t>aParam</a:t>
            </a:r>
            <a:r>
              <a:rPr lang="en-GB" altLang="en-US" smtClean="0"/>
              <a:t>, </a:t>
            </a:r>
            <a:r>
              <a:rPr lang="en-GB" altLang="en-US" smtClean="0">
                <a:solidFill>
                  <a:srgbClr val="CC3300"/>
                </a:solidFill>
              </a:rPr>
              <a:t>String</a:t>
            </a:r>
            <a:r>
              <a:rPr lang="en-GB" altLang="en-US" smtClean="0"/>
              <a:t> </a:t>
            </a:r>
            <a:r>
              <a:rPr lang="en-GB" altLang="en-US" smtClean="0">
                <a:solidFill>
                  <a:srgbClr val="CC3300"/>
                </a:solidFill>
              </a:rPr>
              <a:t>bParam</a:t>
            </a:r>
            <a:r>
              <a:rPr lang="en-GB" altLang="en-US" smtClean="0"/>
              <a:t>) { …. }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09600" y="1905000"/>
            <a:ext cx="6049963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609600" y="3716338"/>
            <a:ext cx="8153400" cy="194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7083425" y="1905000"/>
            <a:ext cx="1676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mtClean="0"/>
              <a:t>Java cannot  distinguish between these 3 methods</a:t>
            </a:r>
            <a:endParaRPr lang="en-GB" smtClean="0"/>
          </a:p>
        </p:txBody>
      </p:sp>
      <p:cxnSp>
        <p:nvCxnSpPr>
          <p:cNvPr id="3" name="Straight Arrow Connector 2"/>
          <p:cNvCxnSpPr>
            <a:endCxn id="33796" idx="3"/>
          </p:cNvCxnSpPr>
          <p:nvPr/>
        </p:nvCxnSpPr>
        <p:spPr>
          <a:xfrm flipH="1">
            <a:off x="6659563" y="2667000"/>
            <a:ext cx="5762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827088" y="6135688"/>
            <a:ext cx="74279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mtClean="0"/>
              <a:t>Java cannot  distinguish between these 4 methods</a:t>
            </a:r>
            <a:endParaRPr lang="en-GB" smtClean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252913" y="5661025"/>
            <a:ext cx="288925" cy="465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1848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a typeface="+mj-ea"/>
              </a:rPr>
              <a:t>Application Classes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435975" cy="47005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mtClean="0"/>
              <a:t>Application classes have one static </a:t>
            </a:r>
            <a:r>
              <a:rPr lang="en-US" altLang="en-US" i="1" smtClean="0"/>
              <a:t>‘main’</a:t>
            </a:r>
            <a:r>
              <a:rPr lang="en-US" altLang="ja-JP" smtClean="0"/>
              <a:t> method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/>
              <a:t>They are executable through their main method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/>
              <a:t>It may also have other static methods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mtClean="0"/>
              <a:t>All methods in the class follow the same syntax: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200" b="1" smtClean="0">
                <a:solidFill>
                  <a:srgbClr val="3D5185"/>
                </a:solidFill>
              </a:rPr>
              <a:t>MODIFIER </a:t>
            </a:r>
            <a:r>
              <a:rPr lang="en-US" altLang="en-US" sz="2200" b="1" smtClean="0">
                <a:solidFill>
                  <a:srgbClr val="FF0000"/>
                </a:solidFill>
              </a:rPr>
              <a:t>static</a:t>
            </a:r>
            <a:r>
              <a:rPr lang="en-US" altLang="en-US" sz="2200" b="1" smtClean="0"/>
              <a:t> RETURN-TYPE ‘</a:t>
            </a:r>
            <a:r>
              <a:rPr lang="en-US" altLang="ja-JP" sz="2200" b="1" i="1" smtClean="0"/>
              <a:t>name</a:t>
            </a:r>
            <a:r>
              <a:rPr lang="en-US" altLang="en-US" sz="2200" b="1" smtClean="0"/>
              <a:t>’</a:t>
            </a:r>
            <a:r>
              <a:rPr lang="en-US" altLang="ja-JP" sz="2200" b="1" smtClean="0"/>
              <a:t> (</a:t>
            </a:r>
            <a:r>
              <a:rPr lang="en-US" altLang="ja-JP" sz="2200" b="1" smtClean="0">
                <a:solidFill>
                  <a:srgbClr val="008000"/>
                </a:solidFill>
              </a:rPr>
              <a:t>parameter-list</a:t>
            </a:r>
            <a:r>
              <a:rPr lang="en-US" altLang="ja-JP" sz="2200" b="1" smtClean="0"/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200" b="1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200" b="1" smtClean="0"/>
              <a:t>		statement;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200" b="1" smtClean="0"/>
              <a:t>		more statements;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200" b="1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200" b="1" smtClean="0"/>
              <a:t>} // </a:t>
            </a:r>
            <a:r>
              <a:rPr lang="en-US" altLang="en-US" sz="2200" b="1" i="1" smtClean="0"/>
              <a:t>name</a:t>
            </a:r>
            <a:endParaRPr lang="en-GB" altLang="en-US" sz="2200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188" y="3500438"/>
            <a:ext cx="8208962" cy="28082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91513" cy="1371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cap="none" smtClean="0"/>
              <a:t>METHOD – FLOW OF CONTROL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848600" cy="1671638"/>
          </a:xfrm>
        </p:spPr>
        <p:txBody>
          <a:bodyPr/>
          <a:lstStyle/>
          <a:p>
            <a:pPr marL="0" indent="0" eaLnBrk="1" hangingPunct="1"/>
            <a:r>
              <a:rPr lang="en-US" altLang="en-US" smtClean="0"/>
              <a:t>The main method is invoked by the system when you submit the bytecode to the interpreter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/>
            <a:r>
              <a:rPr lang="en-US" altLang="en-US" smtClean="0"/>
              <a:t>Each method call returns to the place that called it!</a:t>
            </a:r>
          </a:p>
          <a:p>
            <a:pPr marL="0" indent="0" eaLnBrk="1" hangingPunct="1"/>
            <a:endParaRPr lang="en-GB" altLang="en-US" smtClean="0"/>
          </a:p>
        </p:txBody>
      </p:sp>
      <p:grpSp>
        <p:nvGrpSpPr>
          <p:cNvPr id="46083" name="Group 1"/>
          <p:cNvGrpSpPr>
            <a:grpSpLocks/>
          </p:cNvGrpSpPr>
          <p:nvPr/>
        </p:nvGrpSpPr>
        <p:grpSpPr bwMode="auto">
          <a:xfrm>
            <a:off x="1427163" y="3884613"/>
            <a:ext cx="5849937" cy="2746375"/>
            <a:chOff x="1441450" y="3652838"/>
            <a:chExt cx="5849938" cy="2747962"/>
          </a:xfrm>
        </p:grpSpPr>
        <p:sp>
          <p:nvSpPr>
            <p:cNvPr id="35845" name="Rectangle 4"/>
            <p:cNvSpPr>
              <a:spLocks noChangeArrowheads="1"/>
            </p:cNvSpPr>
            <p:nvPr/>
          </p:nvSpPr>
          <p:spPr bwMode="auto">
            <a:xfrm>
              <a:off x="1441450" y="4248494"/>
              <a:ext cx="1308100" cy="2152306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3598862" y="4278674"/>
              <a:ext cx="1308100" cy="1478816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5915026" y="4258025"/>
              <a:ext cx="1308100" cy="169484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1573212" y="3675076"/>
              <a:ext cx="892175" cy="454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spcBef>
                  <a:spcPct val="0"/>
                </a:spcBef>
                <a:defRPr/>
              </a:pPr>
              <a:r>
                <a:rPr lang="en-US" b="1">
                  <a:solidFill>
                    <a:srgbClr val="CC3300"/>
                  </a:solidFill>
                  <a:latin typeface="Arial" charset="0"/>
                  <a:ea typeface="ＭＳ Ｐゴシック" charset="0"/>
                </a:rPr>
                <a:t>main</a:t>
              </a:r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3502025" y="3675076"/>
              <a:ext cx="1450975" cy="454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spcBef>
                  <a:spcPct val="0"/>
                </a:spcBef>
                <a:defRPr/>
              </a:pPr>
              <a:r>
                <a:rPr lang="en-US" b="1">
                  <a:solidFill>
                    <a:srgbClr val="CC3300"/>
                  </a:solidFill>
                  <a:latin typeface="Arial" charset="0"/>
                  <a:ea typeface="ＭＳ Ｐゴシック" charset="0"/>
                </a:rPr>
                <a:t>method1</a:t>
              </a:r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5840413" y="3652838"/>
              <a:ext cx="1450975" cy="454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spcBef>
                  <a:spcPct val="0"/>
                </a:spcBef>
                <a:defRPr/>
              </a:pPr>
              <a:r>
                <a:rPr lang="en-US" b="1">
                  <a:solidFill>
                    <a:srgbClr val="CC3300"/>
                  </a:solidFill>
                  <a:latin typeface="Arial" charset="0"/>
                  <a:ea typeface="ＭＳ Ｐゴシック" charset="0"/>
                </a:rPr>
                <a:t>method2</a:t>
              </a:r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444625" y="5274612"/>
              <a:ext cx="1362075" cy="363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spcBef>
                  <a:spcPct val="0"/>
                </a:spcBef>
                <a:defRPr/>
              </a:pPr>
              <a:r>
                <a:rPr lang="en-US" sz="1800" b="1">
                  <a:solidFill>
                    <a:srgbClr val="CC3300"/>
                  </a:solidFill>
                  <a:latin typeface="Arial" charset="0"/>
                  <a:ea typeface="ＭＳ Ｐゴシック" charset="0"/>
                </a:rPr>
                <a:t>method1();</a:t>
              </a:r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3578225" y="4894980"/>
              <a:ext cx="1362075" cy="362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spcBef>
                  <a:spcPct val="0"/>
                </a:spcBef>
                <a:defRPr/>
              </a:pPr>
              <a:r>
                <a:rPr lang="en-US" sz="1800" b="1">
                  <a:solidFill>
                    <a:srgbClr val="CC3300"/>
                  </a:solidFill>
                  <a:latin typeface="Arial" charset="0"/>
                  <a:ea typeface="ＭＳ Ｐゴシック" charset="0"/>
                </a:rPr>
                <a:t>method2();</a:t>
              </a:r>
            </a:p>
          </p:txBody>
        </p:sp>
        <p:sp>
          <p:nvSpPr>
            <p:cNvPr id="35853" name="Line 12"/>
            <p:cNvSpPr>
              <a:spLocks noChangeShapeType="1"/>
            </p:cNvSpPr>
            <p:nvPr/>
          </p:nvSpPr>
          <p:spPr bwMode="auto">
            <a:xfrm>
              <a:off x="2097087" y="4342211"/>
              <a:ext cx="0" cy="93240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6093" name="Freeform 13"/>
            <p:cNvSpPr>
              <a:spLocks/>
            </p:cNvSpPr>
            <p:nvPr/>
          </p:nvSpPr>
          <p:spPr bwMode="auto">
            <a:xfrm>
              <a:off x="2855913" y="4360863"/>
              <a:ext cx="1343025" cy="1066800"/>
            </a:xfrm>
            <a:custGeom>
              <a:avLst/>
              <a:gdLst>
                <a:gd name="T0" fmla="*/ 0 w 846"/>
                <a:gd name="T1" fmla="*/ 2147483647 h 711"/>
                <a:gd name="T2" fmla="*/ 2147483647 w 846"/>
                <a:gd name="T3" fmla="*/ 2147483647 h 711"/>
                <a:gd name="T4" fmla="*/ 2147483647 w 846"/>
                <a:gd name="T5" fmla="*/ 0 h 711"/>
                <a:gd name="T6" fmla="*/ 2147483647 w 846"/>
                <a:gd name="T7" fmla="*/ 0 h 711"/>
                <a:gd name="T8" fmla="*/ 2147483647 w 846"/>
                <a:gd name="T9" fmla="*/ 2147483647 h 7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6" h="711">
                  <a:moveTo>
                    <a:pt x="0" y="710"/>
                  </a:moveTo>
                  <a:lnTo>
                    <a:pt x="177" y="710"/>
                  </a:lnTo>
                  <a:lnTo>
                    <a:pt x="177" y="0"/>
                  </a:lnTo>
                  <a:lnTo>
                    <a:pt x="845" y="0"/>
                  </a:lnTo>
                  <a:lnTo>
                    <a:pt x="845" y="409"/>
                  </a:lnTo>
                </a:path>
              </a:pathLst>
            </a:custGeom>
            <a:noFill/>
            <a:ln w="25400" cap="rnd" cmpd="sng">
              <a:solidFill>
                <a:srgbClr val="0000CC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auto">
            <a:xfrm>
              <a:off x="4949825" y="4378325"/>
              <a:ext cx="1652588" cy="1538288"/>
            </a:xfrm>
            <a:custGeom>
              <a:avLst/>
              <a:gdLst>
                <a:gd name="T0" fmla="*/ 0 w 1038"/>
                <a:gd name="T1" fmla="*/ 2147483647 h 969"/>
                <a:gd name="T2" fmla="*/ 2147483647 w 1038"/>
                <a:gd name="T3" fmla="*/ 2147483647 h 969"/>
                <a:gd name="T4" fmla="*/ 2147483647 w 1038"/>
                <a:gd name="T5" fmla="*/ 0 h 969"/>
                <a:gd name="T6" fmla="*/ 2147483647 w 1038"/>
                <a:gd name="T7" fmla="*/ 0 h 969"/>
                <a:gd name="T8" fmla="*/ 2147483647 w 1038"/>
                <a:gd name="T9" fmla="*/ 2147483647 h 9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38" h="969">
                  <a:moveTo>
                    <a:pt x="0" y="505"/>
                  </a:moveTo>
                  <a:lnTo>
                    <a:pt x="260" y="505"/>
                  </a:lnTo>
                  <a:lnTo>
                    <a:pt x="260" y="0"/>
                  </a:lnTo>
                  <a:lnTo>
                    <a:pt x="1037" y="0"/>
                  </a:lnTo>
                  <a:lnTo>
                    <a:pt x="1037" y="968"/>
                  </a:lnTo>
                </a:path>
              </a:pathLst>
            </a:custGeom>
            <a:noFill/>
            <a:ln w="25400" cap="rnd" cmpd="sng">
              <a:solidFill>
                <a:srgbClr val="0000CC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095" name="Freeform 15"/>
            <p:cNvSpPr>
              <a:spLocks/>
            </p:cNvSpPr>
            <p:nvPr/>
          </p:nvSpPr>
          <p:spPr bwMode="auto">
            <a:xfrm>
              <a:off x="4203700" y="5314950"/>
              <a:ext cx="2173288" cy="565150"/>
            </a:xfrm>
            <a:custGeom>
              <a:avLst/>
              <a:gdLst>
                <a:gd name="T0" fmla="*/ 2147483647 w 1369"/>
                <a:gd name="T1" fmla="*/ 2147483647 h 356"/>
                <a:gd name="T2" fmla="*/ 2147483647 w 1369"/>
                <a:gd name="T3" fmla="*/ 2147483647 h 356"/>
                <a:gd name="T4" fmla="*/ 2147483647 w 1369"/>
                <a:gd name="T5" fmla="*/ 0 h 356"/>
                <a:gd name="T6" fmla="*/ 0 w 1369"/>
                <a:gd name="T7" fmla="*/ 0 h 356"/>
                <a:gd name="T8" fmla="*/ 0 w 1369"/>
                <a:gd name="T9" fmla="*/ 2147483647 h 3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9" h="356">
                  <a:moveTo>
                    <a:pt x="1368" y="355"/>
                  </a:moveTo>
                  <a:lnTo>
                    <a:pt x="736" y="355"/>
                  </a:lnTo>
                  <a:lnTo>
                    <a:pt x="736" y="0"/>
                  </a:lnTo>
                  <a:lnTo>
                    <a:pt x="0" y="0"/>
                  </a:lnTo>
                  <a:lnTo>
                    <a:pt x="0" y="273"/>
                  </a:lnTo>
                </a:path>
              </a:pathLst>
            </a:custGeom>
            <a:noFill/>
            <a:ln w="25400" cap="rnd" cmpd="sng">
              <a:solidFill>
                <a:srgbClr val="008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096" name="Freeform 16"/>
            <p:cNvSpPr>
              <a:spLocks/>
            </p:cNvSpPr>
            <p:nvPr/>
          </p:nvSpPr>
          <p:spPr bwMode="auto">
            <a:xfrm>
              <a:off x="2097088" y="5676900"/>
              <a:ext cx="1885950" cy="717550"/>
            </a:xfrm>
            <a:custGeom>
              <a:avLst/>
              <a:gdLst>
                <a:gd name="T0" fmla="*/ 2147483647 w 1188"/>
                <a:gd name="T1" fmla="*/ 0 h 452"/>
                <a:gd name="T2" fmla="*/ 0 w 1188"/>
                <a:gd name="T3" fmla="*/ 0 h 452"/>
                <a:gd name="T4" fmla="*/ 0 w 1188"/>
                <a:gd name="T5" fmla="*/ 2147483647 h 4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88" h="452">
                  <a:moveTo>
                    <a:pt x="1187" y="0"/>
                  </a:moveTo>
                  <a:lnTo>
                    <a:pt x="0" y="0"/>
                  </a:lnTo>
                  <a:lnTo>
                    <a:pt x="0" y="451"/>
                  </a:lnTo>
                </a:path>
              </a:pathLst>
            </a:custGeom>
            <a:noFill/>
            <a:ln w="25400" cap="rnd" cmpd="sng">
              <a:solidFill>
                <a:srgbClr val="008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0258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parameters</a:t>
            </a:r>
            <a:endParaRPr lang="en-GB" dirty="0">
              <a:ea typeface="+mj-ea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5729288" cy="477202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It might be that our method requires some ‘extra information’ to make it work properly?</a:t>
            </a:r>
          </a:p>
          <a:p>
            <a:pPr marL="0" indent="0" eaLnBrk="1" hangingPunct="1"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This ‘extra information’ helps to change a method from being </a:t>
            </a:r>
            <a:r>
              <a:rPr lang="en-US" altLang="en-US" u="sng" smtClean="0"/>
              <a:t>specific</a:t>
            </a:r>
            <a:r>
              <a:rPr lang="en-US" altLang="en-US" smtClean="0"/>
              <a:t> to being more </a:t>
            </a:r>
            <a:r>
              <a:rPr lang="en-US" altLang="en-US" u="sng" smtClean="0"/>
              <a:t>general</a:t>
            </a:r>
            <a:r>
              <a:rPr lang="en-US" altLang="en-US" smtClean="0"/>
              <a:t> (and typically more useful)</a:t>
            </a:r>
          </a:p>
          <a:p>
            <a:pPr marL="0" indent="0" eaLnBrk="1" hangingPunct="1"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More than 1 piece of extra information may be required</a:t>
            </a:r>
          </a:p>
          <a:p>
            <a:pPr marL="0" indent="0" eaLnBrk="1" hangingPunct="1"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Regardless, the extra information is often referred to as </a:t>
            </a:r>
            <a:r>
              <a:rPr lang="en-US" altLang="en-US" smtClean="0">
                <a:solidFill>
                  <a:srgbClr val="FF0000"/>
                </a:solidFill>
              </a:rPr>
              <a:t>parameter(s)</a:t>
            </a:r>
          </a:p>
        </p:txBody>
      </p:sp>
      <p:grpSp>
        <p:nvGrpSpPr>
          <p:cNvPr id="17411" name="Group 1"/>
          <p:cNvGrpSpPr>
            <a:grpSpLocks/>
          </p:cNvGrpSpPr>
          <p:nvPr/>
        </p:nvGrpSpPr>
        <p:grpSpPr bwMode="auto">
          <a:xfrm>
            <a:off x="6084888" y="3560763"/>
            <a:ext cx="2841625" cy="2019300"/>
            <a:chOff x="5996693" y="2136140"/>
            <a:chExt cx="2842997" cy="2018528"/>
          </a:xfrm>
        </p:grpSpPr>
        <p:pic>
          <p:nvPicPr>
            <p:cNvPr id="17419" name="Picture 4" descr="C:\Users\martin\AppData\Local\Microsoft\Windows\Temporary Internet Files\Content.IE5\GI569378\MP900314322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6693" y="2136140"/>
              <a:ext cx="2842997" cy="201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0" name="TextBox 4"/>
            <p:cNvSpPr txBox="1">
              <a:spLocks noChangeArrowheads="1"/>
            </p:cNvSpPr>
            <p:nvPr/>
          </p:nvSpPr>
          <p:spPr bwMode="auto">
            <a:xfrm>
              <a:off x="6459433" y="2729905"/>
              <a:ext cx="18097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>
                  <a:latin typeface="Calibri" pitchFamily="34" charset="0"/>
                </a:rPr>
                <a:t>Method to build a wall</a:t>
              </a:r>
            </a:p>
          </p:txBody>
        </p:sp>
      </p:grpSp>
      <p:sp>
        <p:nvSpPr>
          <p:cNvPr id="6" name="Down Arrow 5"/>
          <p:cNvSpPr/>
          <p:nvPr/>
        </p:nvSpPr>
        <p:spPr>
          <a:xfrm>
            <a:off x="7235825" y="2492375"/>
            <a:ext cx="431800" cy="936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315075" y="2017713"/>
            <a:ext cx="777875" cy="474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7416" idx="2"/>
          </p:cNvCxnSpPr>
          <p:nvPr/>
        </p:nvCxnSpPr>
        <p:spPr>
          <a:xfrm flipH="1" flipV="1">
            <a:off x="7427913" y="1557338"/>
            <a:ext cx="23812" cy="779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5738813" y="1557338"/>
            <a:ext cx="115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b="1">
                <a:latin typeface="Calibri" pitchFamily="34" charset="0"/>
              </a:rPr>
              <a:t>bricks</a:t>
            </a:r>
          </a:p>
        </p:txBody>
      </p:sp>
      <p:sp>
        <p:nvSpPr>
          <p:cNvPr id="17416" name="TextBox 16"/>
          <p:cNvSpPr txBox="1">
            <a:spLocks noChangeArrowheads="1"/>
          </p:cNvSpPr>
          <p:nvPr/>
        </p:nvSpPr>
        <p:spPr bwMode="auto">
          <a:xfrm>
            <a:off x="6851650" y="1095375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b="1">
                <a:latin typeface="Calibri" pitchFamily="34" charset="0"/>
              </a:rPr>
              <a:t>straw</a:t>
            </a:r>
          </a:p>
        </p:txBody>
      </p:sp>
      <p:sp>
        <p:nvSpPr>
          <p:cNvPr id="17417" name="TextBox 17"/>
          <p:cNvSpPr txBox="1">
            <a:spLocks noChangeArrowheads="1"/>
          </p:cNvSpPr>
          <p:nvPr/>
        </p:nvSpPr>
        <p:spPr bwMode="auto">
          <a:xfrm>
            <a:off x="7775575" y="1719263"/>
            <a:ext cx="1150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b="1">
                <a:latin typeface="Calibri" pitchFamily="34" charset="0"/>
              </a:rPr>
              <a:t>wood</a:t>
            </a:r>
          </a:p>
        </p:txBody>
      </p:sp>
      <p:cxnSp>
        <p:nvCxnSpPr>
          <p:cNvPr id="19" name="Straight Connector 18"/>
          <p:cNvCxnSpPr>
            <a:stCxn id="17417" idx="2"/>
          </p:cNvCxnSpPr>
          <p:nvPr/>
        </p:nvCxnSpPr>
        <p:spPr>
          <a:xfrm flipH="1">
            <a:off x="7775575" y="2181225"/>
            <a:ext cx="576263" cy="31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02588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parameters</a:t>
            </a:r>
            <a:endParaRPr lang="en-GB" dirty="0">
              <a:ea typeface="+mj-e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37493" y="1971418"/>
            <a:ext cx="2434307" cy="4221181"/>
            <a:chOff x="337493" y="1971418"/>
            <a:chExt cx="3187700" cy="4484688"/>
          </a:xfrm>
        </p:grpSpPr>
        <p:grpSp>
          <p:nvGrpSpPr>
            <p:cNvPr id="17411" name="Group 1"/>
            <p:cNvGrpSpPr>
              <a:grpSpLocks/>
            </p:cNvGrpSpPr>
            <p:nvPr/>
          </p:nvGrpSpPr>
          <p:grpSpPr bwMode="auto">
            <a:xfrm>
              <a:off x="683568" y="4436806"/>
              <a:ext cx="2841625" cy="2019300"/>
              <a:chOff x="5996693" y="2136140"/>
              <a:chExt cx="2842997" cy="2018528"/>
            </a:xfrm>
          </p:grpSpPr>
          <p:pic>
            <p:nvPicPr>
              <p:cNvPr id="17419" name="Picture 4" descr="C:\Users\martin\AppData\Local\Microsoft\Windows\Temporary Internet Files\Content.IE5\GI569378\MP900314322[1]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96693" y="2136140"/>
                <a:ext cx="2842997" cy="2018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420" name="TextBox 4"/>
              <p:cNvSpPr txBox="1">
                <a:spLocks noChangeArrowheads="1"/>
              </p:cNvSpPr>
              <p:nvPr/>
            </p:nvSpPr>
            <p:spPr bwMode="auto">
              <a:xfrm>
                <a:off x="6459433" y="2568329"/>
                <a:ext cx="1809750" cy="132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GB" altLang="en-US" sz="1800" b="1" dirty="0">
                    <a:latin typeface="Calibri" pitchFamily="34" charset="0"/>
                  </a:rPr>
                  <a:t>Method to </a:t>
                </a:r>
                <a:r>
                  <a:rPr lang="en-GB" altLang="en-US" sz="1800" b="1" dirty="0" smtClean="0">
                    <a:latin typeface="Calibri" pitchFamily="34" charset="0"/>
                  </a:rPr>
                  <a:t>calculate the product of 3 integers</a:t>
                </a:r>
                <a:endParaRPr lang="en-GB" altLang="en-US" sz="1800" b="1" dirty="0">
                  <a:latin typeface="Calibri" pitchFamily="34" charset="0"/>
                </a:endParaRPr>
              </a:p>
            </p:txBody>
          </p:sp>
        </p:grpSp>
        <p:sp>
          <p:nvSpPr>
            <p:cNvPr id="6" name="Down Arrow 5"/>
            <p:cNvSpPr/>
            <p:nvPr/>
          </p:nvSpPr>
          <p:spPr>
            <a:xfrm>
              <a:off x="1834505" y="3368418"/>
              <a:ext cx="431800" cy="9366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13755" y="2893756"/>
              <a:ext cx="777875" cy="474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7416" idx="2"/>
            </p:cNvCxnSpPr>
            <p:nvPr/>
          </p:nvCxnSpPr>
          <p:spPr>
            <a:xfrm flipH="1" flipV="1">
              <a:off x="2026593" y="2433381"/>
              <a:ext cx="23812" cy="7794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5" name="TextBox 10"/>
            <p:cNvSpPr txBox="1">
              <a:spLocks noChangeArrowheads="1"/>
            </p:cNvSpPr>
            <p:nvPr/>
          </p:nvSpPr>
          <p:spPr bwMode="auto">
            <a:xfrm>
              <a:off x="337493" y="2433381"/>
              <a:ext cx="1152525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 dirty="0" smtClean="0">
                  <a:latin typeface="Calibri" pitchFamily="34" charset="0"/>
                </a:rPr>
                <a:t>4</a:t>
              </a:r>
              <a:endParaRPr lang="en-GB" altLang="en-US" b="1" dirty="0">
                <a:latin typeface="Calibri" pitchFamily="34" charset="0"/>
              </a:endParaRPr>
            </a:p>
          </p:txBody>
        </p:sp>
        <p:sp>
          <p:nvSpPr>
            <p:cNvPr id="17416" name="TextBox 16"/>
            <p:cNvSpPr txBox="1">
              <a:spLocks noChangeArrowheads="1"/>
            </p:cNvSpPr>
            <p:nvPr/>
          </p:nvSpPr>
          <p:spPr bwMode="auto">
            <a:xfrm>
              <a:off x="1450330" y="1971418"/>
              <a:ext cx="11525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 dirty="0" smtClean="0">
                  <a:latin typeface="Calibri" pitchFamily="34" charset="0"/>
                </a:rPr>
                <a:t>12</a:t>
              </a:r>
              <a:endParaRPr lang="en-GB" altLang="en-US" b="1" dirty="0">
                <a:latin typeface="Calibri" pitchFamily="34" charset="0"/>
              </a:endParaRPr>
            </a:p>
          </p:txBody>
        </p:sp>
        <p:sp>
          <p:nvSpPr>
            <p:cNvPr id="17417" name="TextBox 17"/>
            <p:cNvSpPr txBox="1">
              <a:spLocks noChangeArrowheads="1"/>
            </p:cNvSpPr>
            <p:nvPr/>
          </p:nvSpPr>
          <p:spPr bwMode="auto">
            <a:xfrm>
              <a:off x="2374255" y="2595306"/>
              <a:ext cx="115093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 dirty="0" smtClean="0">
                  <a:latin typeface="Calibri" pitchFamily="34" charset="0"/>
                </a:rPr>
                <a:t>9</a:t>
              </a:r>
              <a:endParaRPr lang="en-GB" altLang="en-US" b="1" dirty="0">
                <a:latin typeface="Calibri" pitchFamily="34" charset="0"/>
              </a:endParaRPr>
            </a:p>
          </p:txBody>
        </p:sp>
        <p:cxnSp>
          <p:nvCxnSpPr>
            <p:cNvPr id="19" name="Straight Connector 18"/>
            <p:cNvCxnSpPr>
              <a:stCxn id="17417" idx="2"/>
            </p:cNvCxnSpPr>
            <p:nvPr/>
          </p:nvCxnSpPr>
          <p:spPr>
            <a:xfrm flipH="1">
              <a:off x="2374255" y="3057268"/>
              <a:ext cx="576263" cy="311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420601" y="1971418"/>
            <a:ext cx="2434307" cy="4221181"/>
            <a:chOff x="337493" y="1971418"/>
            <a:chExt cx="3187700" cy="4484688"/>
          </a:xfrm>
        </p:grpSpPr>
        <p:grpSp>
          <p:nvGrpSpPr>
            <p:cNvPr id="27" name="Group 1"/>
            <p:cNvGrpSpPr>
              <a:grpSpLocks/>
            </p:cNvGrpSpPr>
            <p:nvPr/>
          </p:nvGrpSpPr>
          <p:grpSpPr bwMode="auto">
            <a:xfrm>
              <a:off x="683568" y="4436806"/>
              <a:ext cx="2841625" cy="2019300"/>
              <a:chOff x="5996693" y="2136140"/>
              <a:chExt cx="2842997" cy="2018528"/>
            </a:xfrm>
          </p:grpSpPr>
          <p:pic>
            <p:nvPicPr>
              <p:cNvPr id="35" name="Picture 4" descr="C:\Users\martin\AppData\Local\Microsoft\Windows\Temporary Internet Files\Content.IE5\GI569378\MP900314322[1]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96693" y="2136140"/>
                <a:ext cx="2842997" cy="2018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" name="TextBox 4"/>
              <p:cNvSpPr txBox="1">
                <a:spLocks noChangeArrowheads="1"/>
              </p:cNvSpPr>
              <p:nvPr/>
            </p:nvSpPr>
            <p:spPr bwMode="auto">
              <a:xfrm>
                <a:off x="6459433" y="2568329"/>
                <a:ext cx="1809750" cy="132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GB" altLang="en-US" sz="1800" b="1" dirty="0">
                    <a:latin typeface="Calibri" pitchFamily="34" charset="0"/>
                  </a:rPr>
                  <a:t>Method to </a:t>
                </a:r>
                <a:r>
                  <a:rPr lang="en-GB" altLang="en-US" sz="1800" b="1" dirty="0" smtClean="0">
                    <a:latin typeface="Calibri" pitchFamily="34" charset="0"/>
                  </a:rPr>
                  <a:t>calculate the product of 3 integers</a:t>
                </a:r>
                <a:endParaRPr lang="en-GB" altLang="en-US" sz="1800" b="1" dirty="0">
                  <a:latin typeface="Calibri" pitchFamily="34" charset="0"/>
                </a:endParaRPr>
              </a:p>
            </p:txBody>
          </p:sp>
        </p:grpSp>
        <p:sp>
          <p:nvSpPr>
            <p:cNvPr id="28" name="Down Arrow 27"/>
            <p:cNvSpPr/>
            <p:nvPr/>
          </p:nvSpPr>
          <p:spPr>
            <a:xfrm>
              <a:off x="1834505" y="3368418"/>
              <a:ext cx="431800" cy="9366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913755" y="2893756"/>
              <a:ext cx="777875" cy="474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32" idx="2"/>
            </p:cNvCxnSpPr>
            <p:nvPr/>
          </p:nvCxnSpPr>
          <p:spPr>
            <a:xfrm flipH="1" flipV="1">
              <a:off x="2026593" y="2461902"/>
              <a:ext cx="23812" cy="75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10"/>
            <p:cNvSpPr txBox="1">
              <a:spLocks noChangeArrowheads="1"/>
            </p:cNvSpPr>
            <p:nvPr/>
          </p:nvSpPr>
          <p:spPr bwMode="auto">
            <a:xfrm>
              <a:off x="337493" y="2433381"/>
              <a:ext cx="1152525" cy="49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 dirty="0" smtClean="0">
                  <a:latin typeface="Calibri" pitchFamily="34" charset="0"/>
                </a:rPr>
                <a:t>3</a:t>
              </a:r>
              <a:endParaRPr lang="en-GB" altLang="en-US" b="1" dirty="0">
                <a:latin typeface="Calibri" pitchFamily="34" charset="0"/>
              </a:endParaRPr>
            </a:p>
          </p:txBody>
        </p:sp>
        <p:sp>
          <p:nvSpPr>
            <p:cNvPr id="32" name="TextBox 16"/>
            <p:cNvSpPr txBox="1">
              <a:spLocks noChangeArrowheads="1"/>
            </p:cNvSpPr>
            <p:nvPr/>
          </p:nvSpPr>
          <p:spPr bwMode="auto">
            <a:xfrm>
              <a:off x="1450330" y="1971418"/>
              <a:ext cx="1152525" cy="49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 dirty="0" smtClean="0">
                  <a:latin typeface="Calibri" pitchFamily="34" charset="0"/>
                </a:rPr>
                <a:t>7</a:t>
              </a:r>
              <a:endParaRPr lang="en-GB" altLang="en-US" b="1" dirty="0">
                <a:latin typeface="Calibri" pitchFamily="34" charset="0"/>
              </a:endParaRPr>
            </a:p>
          </p:txBody>
        </p:sp>
        <p:sp>
          <p:nvSpPr>
            <p:cNvPr id="33" name="TextBox 17"/>
            <p:cNvSpPr txBox="1">
              <a:spLocks noChangeArrowheads="1"/>
            </p:cNvSpPr>
            <p:nvPr/>
          </p:nvSpPr>
          <p:spPr bwMode="auto">
            <a:xfrm>
              <a:off x="2374255" y="2595306"/>
              <a:ext cx="1150938" cy="49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 dirty="0" smtClean="0">
                  <a:latin typeface="Calibri" pitchFamily="34" charset="0"/>
                </a:rPr>
                <a:t>11</a:t>
              </a:r>
              <a:endParaRPr lang="en-GB" altLang="en-US" b="1" dirty="0">
                <a:latin typeface="Calibri" pitchFamily="34" charset="0"/>
              </a:endParaRPr>
            </a:p>
          </p:txBody>
        </p:sp>
        <p:cxnSp>
          <p:nvCxnSpPr>
            <p:cNvPr id="34" name="Straight Connector 33"/>
            <p:cNvCxnSpPr>
              <a:stCxn id="33" idx="2"/>
            </p:cNvCxnSpPr>
            <p:nvPr/>
          </p:nvCxnSpPr>
          <p:spPr>
            <a:xfrm flipH="1">
              <a:off x="2374256" y="3085790"/>
              <a:ext cx="575468" cy="282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064332" y="1971418"/>
            <a:ext cx="2434307" cy="4221181"/>
            <a:chOff x="337493" y="1971418"/>
            <a:chExt cx="3187700" cy="4484688"/>
          </a:xfrm>
        </p:grpSpPr>
        <p:grpSp>
          <p:nvGrpSpPr>
            <p:cNvPr id="38" name="Group 1"/>
            <p:cNvGrpSpPr>
              <a:grpSpLocks/>
            </p:cNvGrpSpPr>
            <p:nvPr/>
          </p:nvGrpSpPr>
          <p:grpSpPr bwMode="auto">
            <a:xfrm>
              <a:off x="683568" y="4436806"/>
              <a:ext cx="2841625" cy="2019300"/>
              <a:chOff x="5996693" y="2136140"/>
              <a:chExt cx="2842997" cy="2018528"/>
            </a:xfrm>
          </p:grpSpPr>
          <p:pic>
            <p:nvPicPr>
              <p:cNvPr id="46" name="Picture 4" descr="C:\Users\martin\AppData\Local\Microsoft\Windows\Temporary Internet Files\Content.IE5\GI569378\MP900314322[1]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96693" y="2136140"/>
                <a:ext cx="2842997" cy="2018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TextBox 4"/>
              <p:cNvSpPr txBox="1">
                <a:spLocks noChangeArrowheads="1"/>
              </p:cNvSpPr>
              <p:nvPr/>
            </p:nvSpPr>
            <p:spPr bwMode="auto">
              <a:xfrm>
                <a:off x="6459433" y="2568329"/>
                <a:ext cx="1809750" cy="132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GB" altLang="en-US" sz="1800" b="1" dirty="0">
                    <a:latin typeface="Calibri" pitchFamily="34" charset="0"/>
                  </a:rPr>
                  <a:t>Method to </a:t>
                </a:r>
                <a:r>
                  <a:rPr lang="en-GB" altLang="en-US" sz="1800" b="1" dirty="0" smtClean="0">
                    <a:latin typeface="Calibri" pitchFamily="34" charset="0"/>
                  </a:rPr>
                  <a:t>calculate the product of 3 integers</a:t>
                </a:r>
                <a:endParaRPr lang="en-GB" altLang="en-US" sz="1800" b="1" dirty="0">
                  <a:latin typeface="Calibri" pitchFamily="34" charset="0"/>
                </a:endParaRPr>
              </a:p>
            </p:txBody>
          </p:sp>
        </p:grpSp>
        <p:sp>
          <p:nvSpPr>
            <p:cNvPr id="39" name="Down Arrow 38"/>
            <p:cNvSpPr/>
            <p:nvPr/>
          </p:nvSpPr>
          <p:spPr>
            <a:xfrm>
              <a:off x="1834505" y="3368418"/>
              <a:ext cx="431800" cy="9366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913755" y="2893756"/>
              <a:ext cx="777875" cy="4746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43" idx="2"/>
            </p:cNvCxnSpPr>
            <p:nvPr/>
          </p:nvCxnSpPr>
          <p:spPr>
            <a:xfrm flipH="1" flipV="1">
              <a:off x="2026593" y="2461902"/>
              <a:ext cx="23812" cy="75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10"/>
            <p:cNvSpPr txBox="1">
              <a:spLocks noChangeArrowheads="1"/>
            </p:cNvSpPr>
            <p:nvPr/>
          </p:nvSpPr>
          <p:spPr bwMode="auto">
            <a:xfrm>
              <a:off x="337493" y="2433381"/>
              <a:ext cx="1152525" cy="49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 dirty="0" smtClean="0">
                  <a:latin typeface="Calibri" pitchFamily="34" charset="0"/>
                </a:rPr>
                <a:t>-2</a:t>
              </a:r>
              <a:endParaRPr lang="en-GB" altLang="en-US" b="1" dirty="0">
                <a:latin typeface="Calibri" pitchFamily="34" charset="0"/>
              </a:endParaRPr>
            </a:p>
          </p:txBody>
        </p:sp>
        <p:sp>
          <p:nvSpPr>
            <p:cNvPr id="43" name="TextBox 16"/>
            <p:cNvSpPr txBox="1">
              <a:spLocks noChangeArrowheads="1"/>
            </p:cNvSpPr>
            <p:nvPr/>
          </p:nvSpPr>
          <p:spPr bwMode="auto">
            <a:xfrm>
              <a:off x="1450330" y="1971418"/>
              <a:ext cx="1152525" cy="49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 dirty="0" smtClean="0">
                  <a:latin typeface="Calibri" pitchFamily="34" charset="0"/>
                </a:rPr>
                <a:t>4</a:t>
              </a:r>
              <a:endParaRPr lang="en-GB" altLang="en-US" b="1" dirty="0">
                <a:latin typeface="Calibri" pitchFamily="34" charset="0"/>
              </a:endParaRPr>
            </a:p>
          </p:txBody>
        </p:sp>
        <p:sp>
          <p:nvSpPr>
            <p:cNvPr id="44" name="TextBox 17"/>
            <p:cNvSpPr txBox="1">
              <a:spLocks noChangeArrowheads="1"/>
            </p:cNvSpPr>
            <p:nvPr/>
          </p:nvSpPr>
          <p:spPr bwMode="auto">
            <a:xfrm>
              <a:off x="2374255" y="2595306"/>
              <a:ext cx="1150938" cy="49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b="1" dirty="0" smtClean="0">
                  <a:latin typeface="Calibri" pitchFamily="34" charset="0"/>
                </a:rPr>
                <a:t>-7</a:t>
              </a:r>
              <a:endParaRPr lang="en-GB" altLang="en-US" b="1" dirty="0">
                <a:latin typeface="Calibri" pitchFamily="34" charset="0"/>
              </a:endParaRPr>
            </a:p>
          </p:txBody>
        </p:sp>
        <p:cxnSp>
          <p:nvCxnSpPr>
            <p:cNvPr id="45" name="Straight Connector 44"/>
            <p:cNvCxnSpPr>
              <a:stCxn id="44" idx="2"/>
            </p:cNvCxnSpPr>
            <p:nvPr/>
          </p:nvCxnSpPr>
          <p:spPr>
            <a:xfrm flipH="1">
              <a:off x="2374256" y="3085790"/>
              <a:ext cx="575468" cy="282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96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3115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</a:rPr>
              <a:t>example void methods</a:t>
            </a:r>
            <a:endParaRPr lang="en-GB" dirty="0">
              <a:ea typeface="+mj-ea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A method that </a:t>
            </a:r>
            <a:r>
              <a:rPr lang="en-US" altLang="en-US" smtClean="0">
                <a:solidFill>
                  <a:srgbClr val="008000"/>
                </a:solidFill>
              </a:rPr>
              <a:t>prints out </a:t>
            </a:r>
            <a:r>
              <a:rPr lang="en-US" altLang="en-US" smtClean="0">
                <a:solidFill>
                  <a:srgbClr val="FF0000"/>
                </a:solidFill>
              </a:rPr>
              <a:t>a few </a:t>
            </a:r>
            <a:r>
              <a:rPr lang="en-US" altLang="en-US" smtClean="0">
                <a:solidFill>
                  <a:srgbClr val="008000"/>
                </a:solidFill>
              </a:rPr>
              <a:t>blank lines</a:t>
            </a:r>
            <a:r>
              <a:rPr lang="en-US" altLang="en-US" smtClean="0"/>
              <a:t> for us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The information required to make this method work properly might be an </a:t>
            </a:r>
            <a:r>
              <a:rPr lang="en-US" altLang="en-US" b="1" smtClean="0">
                <a:solidFill>
                  <a:srgbClr val="CC3300"/>
                </a:solidFill>
              </a:rPr>
              <a:t>int</a:t>
            </a:r>
            <a:r>
              <a:rPr lang="en-US" altLang="en-US" smtClean="0"/>
              <a:t> value which specifies the </a:t>
            </a:r>
            <a:r>
              <a:rPr lang="en-US" altLang="en-US" b="1" smtClean="0">
                <a:solidFill>
                  <a:srgbClr val="008000"/>
                </a:solidFill>
              </a:rPr>
              <a:t>precise number of blank lines to be printed out</a:t>
            </a:r>
          </a:p>
          <a:p>
            <a:pPr marL="0" indent="0" eaLnBrk="1" hangingPunct="1"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A method that </a:t>
            </a:r>
            <a:r>
              <a:rPr lang="en-US" altLang="en-US" smtClean="0">
                <a:solidFill>
                  <a:srgbClr val="008000"/>
                </a:solidFill>
              </a:rPr>
              <a:t>draws a rectangle</a:t>
            </a:r>
            <a:r>
              <a:rPr lang="en-US" altLang="en-US" smtClean="0"/>
              <a:t>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The information required to make this method work properly might be values which specify the </a:t>
            </a:r>
            <a:r>
              <a:rPr lang="en-US" altLang="en-US" b="1" smtClean="0">
                <a:solidFill>
                  <a:srgbClr val="008000"/>
                </a:solidFill>
              </a:rPr>
              <a:t>dimensions of the rectangle (i.e. </a:t>
            </a:r>
            <a:r>
              <a:rPr lang="en-US" altLang="en-US" b="1" smtClean="0">
                <a:solidFill>
                  <a:srgbClr val="CC3300"/>
                </a:solidFill>
              </a:rPr>
              <a:t>length</a:t>
            </a:r>
            <a:r>
              <a:rPr lang="en-US" altLang="en-US" b="1" smtClean="0">
                <a:solidFill>
                  <a:srgbClr val="008000"/>
                </a:solidFill>
              </a:rPr>
              <a:t> </a:t>
            </a:r>
            <a:r>
              <a:rPr lang="en-US" altLang="en-US" b="1" smtClean="0"/>
              <a:t>and</a:t>
            </a:r>
            <a:r>
              <a:rPr lang="en-US" altLang="en-US" b="1" smtClean="0">
                <a:solidFill>
                  <a:srgbClr val="008000"/>
                </a:solidFill>
              </a:rPr>
              <a:t> </a:t>
            </a:r>
            <a:r>
              <a:rPr lang="en-US" altLang="en-US" b="1" smtClean="0">
                <a:solidFill>
                  <a:srgbClr val="CC3300"/>
                </a:solidFill>
              </a:rPr>
              <a:t>breadth</a:t>
            </a:r>
            <a:r>
              <a:rPr lang="en-US" altLang="en-US" b="1" smtClean="0">
                <a:solidFill>
                  <a:srgbClr val="008000"/>
                </a:solidFill>
              </a:rPr>
              <a:t>)</a:t>
            </a:r>
          </a:p>
          <a:p>
            <a:pPr marL="0" indent="0" eaLnBrk="1" hangingPunct="1">
              <a:spcBef>
                <a:spcPts val="600"/>
              </a:spcBef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02588" cy="1371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cap="none" smtClean="0"/>
              <a:t>MORE ON THE “ADDITIONAL INFORMATION”</a:t>
            </a:r>
            <a:endParaRPr lang="en-GB" altLang="en-US" cap="none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002588" cy="4373563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This additional information: </a:t>
            </a:r>
          </a:p>
          <a:p>
            <a:pPr marL="800100" lvl="1" indent="-3429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mtClean="0"/>
              <a:t>must be </a:t>
            </a:r>
            <a:r>
              <a:rPr lang="en-US" altLang="en-US" u="sng" smtClean="0"/>
              <a:t>formally</a:t>
            </a:r>
            <a:r>
              <a:rPr lang="en-US" altLang="en-US" smtClean="0"/>
              <a:t> specified in the method heading</a:t>
            </a:r>
          </a:p>
          <a:p>
            <a:pPr marL="800100" lvl="1" indent="-3429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mtClean="0"/>
              <a:t>must be </a:t>
            </a:r>
            <a:r>
              <a:rPr lang="en-US" altLang="en-US" u="sng" smtClean="0"/>
              <a:t>actually</a:t>
            </a:r>
            <a:r>
              <a:rPr lang="en-US" altLang="en-US" smtClean="0"/>
              <a:t> supplied when we call (invoke) the method</a:t>
            </a:r>
          </a:p>
          <a:p>
            <a:pPr marL="0" indent="0" eaLnBrk="1" hangingPunct="1"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We say that we must ‘pass the information to the method’</a:t>
            </a:r>
          </a:p>
          <a:p>
            <a:pPr marL="0" indent="0" eaLnBrk="1" hangingPunct="1"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Note that NO</a:t>
            </a:r>
            <a:r>
              <a:rPr lang="en-GB" altLang="en-US" smtClean="0"/>
              <a:t> information is </a:t>
            </a:r>
            <a:r>
              <a:rPr lang="ja-JP" altLang="en-GB" smtClean="0"/>
              <a:t>‘</a:t>
            </a:r>
            <a:r>
              <a:rPr lang="en-GB" altLang="ja-JP" smtClean="0"/>
              <a:t>passed back from</a:t>
            </a:r>
            <a:r>
              <a:rPr lang="en-US" altLang="en-US" smtClean="0"/>
              <a:t>’</a:t>
            </a:r>
            <a:r>
              <a:rPr lang="en-GB" altLang="ja-JP" smtClean="0"/>
              <a:t> </a:t>
            </a:r>
            <a:r>
              <a:rPr lang="en-US" altLang="ja-JP" smtClean="0"/>
              <a:t>a </a:t>
            </a:r>
            <a:r>
              <a:rPr lang="en-US" altLang="ja-JP" u="sng" smtClean="0"/>
              <a:t>void</a:t>
            </a:r>
            <a:r>
              <a:rPr lang="en-GB" altLang="ja-JP" smtClean="0"/>
              <a:t> method </a:t>
            </a:r>
            <a:endParaRPr lang="en-US" altLang="ja-JP" smtClean="0"/>
          </a:p>
          <a:p>
            <a:pPr marL="800100" lvl="1" indent="-3429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Void methods simply perform their tasks (prints out a few lines, draws a rectangle etc.) but do nothing else</a:t>
            </a:r>
            <a:endParaRPr lang="en-GB" altLang="en-US" smtClean="0"/>
          </a:p>
          <a:p>
            <a:pPr marL="0" indent="0" eaLnBrk="1" hangingPunct="1">
              <a:spcBef>
                <a:spcPts val="600"/>
              </a:spcBef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a typeface="+mj-ea"/>
              </a:rPr>
              <a:t>value Methods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847013" cy="4471988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</a:pPr>
            <a:r>
              <a:rPr lang="en-US" altLang="en-US" smtClean="0">
                <a:solidFill>
                  <a:srgbClr val="CC3300"/>
                </a:solidFill>
              </a:rPr>
              <a:t>Value</a:t>
            </a:r>
            <a:r>
              <a:rPr lang="en-GB" altLang="en-US" smtClean="0"/>
              <a:t> methods</a:t>
            </a:r>
            <a:r>
              <a:rPr lang="en-US" altLang="en-US" smtClean="0"/>
              <a:t> are used to BOTH: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calculate/establish </a:t>
            </a:r>
            <a:r>
              <a:rPr lang="en-GB" altLang="en-US" smtClean="0"/>
              <a:t>a</a:t>
            </a:r>
            <a:r>
              <a:rPr lang="en-US" altLang="en-US" smtClean="0"/>
              <a:t> single</a:t>
            </a:r>
            <a:r>
              <a:rPr lang="en-GB" altLang="en-US" smtClean="0"/>
              <a:t> </a:t>
            </a:r>
            <a:r>
              <a:rPr lang="en-GB" altLang="en-US" b="1" smtClean="0"/>
              <a:t>result</a:t>
            </a:r>
            <a:r>
              <a:rPr lang="en-GB" altLang="en-US" smtClean="0"/>
              <a:t> or </a:t>
            </a:r>
            <a:r>
              <a:rPr lang="en-GB" altLang="en-US" b="1" smtClean="0"/>
              <a:t>value</a:t>
            </a:r>
            <a:r>
              <a:rPr lang="en-US" altLang="en-US" smtClean="0"/>
              <a:t> and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altLang="en-US" smtClean="0"/>
              <a:t>return </a:t>
            </a:r>
            <a:r>
              <a:rPr lang="en-US" altLang="en-US" smtClean="0"/>
              <a:t>the calculated value</a:t>
            </a:r>
          </a:p>
          <a:p>
            <a:pPr marL="0" indent="0" eaLnBrk="1" hangingPunct="1"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It is the return of the calculated value that is important</a:t>
            </a:r>
          </a:p>
          <a:p>
            <a:pPr marL="0" indent="0" eaLnBrk="1" hangingPunct="1"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spcBef>
                <a:spcPts val="600"/>
              </a:spcBef>
            </a:pPr>
            <a:r>
              <a:rPr lang="en-US" altLang="en-US" smtClean="0"/>
              <a:t>The kind of value calculated/established and returned is referred to as “t</a:t>
            </a:r>
            <a:r>
              <a:rPr lang="en-GB" altLang="en-US" smtClean="0"/>
              <a:t>he nature of the method</a:t>
            </a:r>
            <a:r>
              <a:rPr lang="en-US" altLang="en-US" smtClean="0"/>
              <a:t>” e.g.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The nature of the result / method might be an </a:t>
            </a:r>
            <a:r>
              <a:rPr lang="en-GB" altLang="en-US" b="1" smtClean="0">
                <a:solidFill>
                  <a:srgbClr val="CC3300"/>
                </a:solidFill>
              </a:rPr>
              <a:t>int</a:t>
            </a:r>
            <a:r>
              <a:rPr lang="en-US" altLang="en-US" b="1" smtClean="0"/>
              <a:t> </a:t>
            </a:r>
            <a:r>
              <a:rPr lang="en-US" altLang="en-US" smtClean="0"/>
              <a:t>value</a:t>
            </a:r>
            <a:r>
              <a:rPr lang="en-US" altLang="en-US" b="1" smtClean="0"/>
              <a:t>, a </a:t>
            </a:r>
            <a:r>
              <a:rPr lang="en-GB" altLang="en-US" b="1" smtClean="0">
                <a:solidFill>
                  <a:srgbClr val="CC3300"/>
                </a:solidFill>
              </a:rPr>
              <a:t>boolean</a:t>
            </a:r>
            <a:r>
              <a:rPr lang="en-US" altLang="en-US" b="1" smtClean="0"/>
              <a:t> </a:t>
            </a:r>
            <a:r>
              <a:rPr lang="en-US" altLang="en-US" smtClean="0"/>
              <a:t>value</a:t>
            </a:r>
            <a:r>
              <a:rPr lang="en-GB" altLang="en-US" smtClean="0"/>
              <a:t>, </a:t>
            </a:r>
            <a:r>
              <a:rPr lang="en-US" altLang="en-US" smtClean="0"/>
              <a:t>a </a:t>
            </a:r>
            <a:r>
              <a:rPr lang="en-GB" altLang="en-US" b="1" smtClean="0">
                <a:solidFill>
                  <a:srgbClr val="CC3300"/>
                </a:solidFill>
              </a:rPr>
              <a:t>double</a:t>
            </a:r>
            <a:r>
              <a:rPr lang="en-US" altLang="en-US" b="1" smtClean="0"/>
              <a:t> </a:t>
            </a:r>
            <a:r>
              <a:rPr lang="en-US" altLang="en-US" smtClean="0"/>
              <a:t>value</a:t>
            </a:r>
            <a:r>
              <a:rPr lang="en-GB" altLang="en-US" smtClean="0"/>
              <a:t>, </a:t>
            </a:r>
            <a:r>
              <a:rPr lang="en-US" altLang="en-US" smtClean="0"/>
              <a:t>a </a:t>
            </a:r>
            <a:r>
              <a:rPr lang="en-GB" altLang="en-US" b="1" smtClean="0">
                <a:solidFill>
                  <a:srgbClr val="CC3300"/>
                </a:solidFill>
              </a:rPr>
              <a:t>String</a:t>
            </a:r>
            <a:r>
              <a:rPr lang="en-GB" altLang="en-US" smtClean="0"/>
              <a:t> </a:t>
            </a:r>
            <a:r>
              <a:rPr lang="en-US" altLang="en-US" smtClean="0"/>
              <a:t>value </a:t>
            </a:r>
            <a:r>
              <a:rPr lang="en-GB" altLang="en-US" smtClean="0"/>
              <a:t>etc.</a:t>
            </a:r>
            <a:endParaRPr lang="en-US" altLang="en-US" smtClean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endParaRPr lang="en-US" altLang="en-US" smtClean="0"/>
          </a:p>
        </p:txBody>
      </p:sp>
      <p:grpSp>
        <p:nvGrpSpPr>
          <p:cNvPr id="20483" name="Group 1"/>
          <p:cNvGrpSpPr>
            <a:grpSpLocks/>
          </p:cNvGrpSpPr>
          <p:nvPr/>
        </p:nvGrpSpPr>
        <p:grpSpPr bwMode="auto">
          <a:xfrm>
            <a:off x="5580063" y="504825"/>
            <a:ext cx="2519362" cy="1138238"/>
            <a:chOff x="5784606" y="1322661"/>
            <a:chExt cx="2519362" cy="1138237"/>
          </a:xfrm>
        </p:grpSpPr>
        <p:sp>
          <p:nvSpPr>
            <p:cNvPr id="20484" name="TextBox 1"/>
            <p:cNvSpPr txBox="1">
              <a:spLocks noChangeArrowheads="1"/>
            </p:cNvSpPr>
            <p:nvPr/>
          </p:nvSpPr>
          <p:spPr bwMode="auto">
            <a:xfrm>
              <a:off x="5784606" y="1413148"/>
              <a:ext cx="431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sz="20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20485" name="TextBox 4"/>
            <p:cNvSpPr txBox="1">
              <a:spLocks noChangeArrowheads="1"/>
            </p:cNvSpPr>
            <p:nvPr/>
          </p:nvSpPr>
          <p:spPr bwMode="auto">
            <a:xfrm>
              <a:off x="7080006" y="1322661"/>
              <a:ext cx="12239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sz="2000" b="1">
                  <a:latin typeface="Calibri" pitchFamily="34" charset="0"/>
                </a:rPr>
                <a:t>“Yes”</a:t>
              </a:r>
            </a:p>
          </p:txBody>
        </p:sp>
        <p:sp>
          <p:nvSpPr>
            <p:cNvPr id="20486" name="TextBox 5"/>
            <p:cNvSpPr txBox="1">
              <a:spLocks noChangeArrowheads="1"/>
            </p:cNvSpPr>
            <p:nvPr/>
          </p:nvSpPr>
          <p:spPr bwMode="auto">
            <a:xfrm>
              <a:off x="7295906" y="2060848"/>
              <a:ext cx="863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sz="2000" b="1">
                  <a:latin typeface="Calibri" pitchFamily="34" charset="0"/>
                </a:rPr>
                <a:t>‘A’</a:t>
              </a:r>
            </a:p>
          </p:txBody>
        </p:sp>
        <p:sp>
          <p:nvSpPr>
            <p:cNvPr id="20487" name="TextBox 6"/>
            <p:cNvSpPr txBox="1">
              <a:spLocks noChangeArrowheads="1"/>
            </p:cNvSpPr>
            <p:nvPr/>
          </p:nvSpPr>
          <p:spPr bwMode="auto">
            <a:xfrm>
              <a:off x="6216406" y="1860823"/>
              <a:ext cx="863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GB" altLang="en-US" sz="2000" b="1">
                  <a:latin typeface="Calibri" pitchFamily="34" charset="0"/>
                </a:rPr>
                <a:t>-21.3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Returning a value</a:t>
            </a:r>
            <a:endParaRPr lang="en-GB" dirty="0">
              <a:ea typeface="+mj-ea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002588" cy="484505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en-US" smtClean="0"/>
              <a:t>In addition to calculating a single value, ALL value methods of capable of returning that value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en-US" smtClean="0"/>
              <a:t>Recall that with </a:t>
            </a:r>
            <a:r>
              <a:rPr lang="en-US" altLang="en-US" u="sng" smtClean="0"/>
              <a:t>void</a:t>
            </a:r>
            <a:r>
              <a:rPr lang="en-US" altLang="en-US" smtClean="0"/>
              <a:t> methods we said that NO</a:t>
            </a:r>
            <a:r>
              <a:rPr lang="en-GB" altLang="en-US" smtClean="0"/>
              <a:t> information </a:t>
            </a:r>
            <a:r>
              <a:rPr lang="en-US" altLang="en-US" smtClean="0"/>
              <a:t>wa</a:t>
            </a:r>
            <a:r>
              <a:rPr lang="en-GB" altLang="en-US" smtClean="0"/>
              <a:t>s </a:t>
            </a:r>
            <a:r>
              <a:rPr lang="ja-JP" altLang="en-GB" smtClean="0"/>
              <a:t>‘</a:t>
            </a:r>
            <a:r>
              <a:rPr lang="en-GB" altLang="ja-JP" smtClean="0"/>
              <a:t>passed back</a:t>
            </a:r>
            <a:r>
              <a:rPr lang="ja-JP" altLang="en-GB" smtClean="0"/>
              <a:t>’</a:t>
            </a:r>
            <a:r>
              <a:rPr lang="en-GB" altLang="ja-JP" smtClean="0"/>
              <a:t> from </a:t>
            </a:r>
            <a:r>
              <a:rPr lang="en-US" altLang="ja-JP" smtClean="0"/>
              <a:t>a void</a:t>
            </a:r>
            <a:r>
              <a:rPr lang="en-GB" altLang="ja-JP" smtClean="0"/>
              <a:t> method</a:t>
            </a:r>
            <a:endParaRPr lang="en-US" altLang="ja-JP" smtClean="0"/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</a:pPr>
            <a:endParaRPr lang="en-US" altLang="en-US" smtClean="0"/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en-US" smtClean="0"/>
              <a:t>With </a:t>
            </a:r>
            <a:r>
              <a:rPr lang="en-US" altLang="en-US" u="sng" smtClean="0"/>
              <a:t>value</a:t>
            </a:r>
            <a:r>
              <a:rPr lang="en-US" altLang="en-US" smtClean="0"/>
              <a:t> methods the opposite is the case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ALL value methods return (or pass) something back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The ‘something returned’ is the result calculated/established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en-US" smtClean="0"/>
              <a:t>The nature of the value returned MUST</a:t>
            </a:r>
            <a:r>
              <a:rPr lang="en-GB" altLang="en-US" smtClean="0"/>
              <a:t> be identified within the method heading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513</TotalTime>
  <Words>1817</Words>
  <Application>Microsoft Office PowerPoint</Application>
  <PresentationFormat>On-screen Show (4:3)</PresentationFormat>
  <Paragraphs>349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Essential</vt:lpstr>
      <vt:lpstr>Methods in Java</vt:lpstr>
      <vt:lpstr>void Methods</vt:lpstr>
      <vt:lpstr>terminology</vt:lpstr>
      <vt:lpstr>parameters</vt:lpstr>
      <vt:lpstr>parameters</vt:lpstr>
      <vt:lpstr>example void methods</vt:lpstr>
      <vt:lpstr>MORE ON THE “ADDITIONAL INFORMATION”</vt:lpstr>
      <vt:lpstr>value Methods</vt:lpstr>
      <vt:lpstr>Returning a value</vt:lpstr>
      <vt:lpstr>Example void methods</vt:lpstr>
      <vt:lpstr>More Example void Methods</vt:lpstr>
      <vt:lpstr>More Detail</vt:lpstr>
      <vt:lpstr>Value Methods</vt:lpstr>
      <vt:lpstr>More Value Methods</vt:lpstr>
      <vt:lpstr>A Good Tip!</vt:lpstr>
      <vt:lpstr>Invoking Methods</vt:lpstr>
      <vt:lpstr>Methods with different Signatures or Arguments</vt:lpstr>
      <vt:lpstr>Signatures Revisited</vt:lpstr>
      <vt:lpstr>The body of sillyMethod1</vt:lpstr>
      <vt:lpstr>Invoking/Calling sillyMethod</vt:lpstr>
      <vt:lpstr>More examples invocations</vt:lpstr>
      <vt:lpstr>More on Methods</vt:lpstr>
      <vt:lpstr>SUMMARY</vt:lpstr>
      <vt:lpstr>Parameters</vt:lpstr>
      <vt:lpstr>Parameters</vt:lpstr>
      <vt:lpstr>Parameters - Example</vt:lpstr>
      <vt:lpstr>Passing Parameters</vt:lpstr>
      <vt:lpstr>Method Overloading</vt:lpstr>
      <vt:lpstr>Signature</vt:lpstr>
      <vt:lpstr>Same Method Identifier  Different PARAMETERS</vt:lpstr>
      <vt:lpstr>Are these different Methods?</vt:lpstr>
      <vt:lpstr>Application Classes</vt:lpstr>
      <vt:lpstr>METHOD – FLOW OF CONTROL</vt:lpstr>
    </vt:vector>
  </TitlesOfParts>
  <Company>University of Ulster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in Java</dc:title>
  <dc:creator>INFC</dc:creator>
  <cp:lastModifiedBy>user</cp:lastModifiedBy>
  <cp:revision>41</cp:revision>
  <cp:lastPrinted>2014-02-27T11:31:18Z</cp:lastPrinted>
  <dcterms:created xsi:type="dcterms:W3CDTF">2002-09-24T14:43:04Z</dcterms:created>
  <dcterms:modified xsi:type="dcterms:W3CDTF">2019-03-03T18:53:36Z</dcterms:modified>
</cp:coreProperties>
</file>